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5765800" cy="3244850"/>
  <p:notesSz cx="5765800" cy="3244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08" d="100"/>
          <a:sy n="308" d="100"/>
        </p:scale>
        <p:origin x="360" y="1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88290" y="746315"/>
            <a:ext cx="2508123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969387" y="746315"/>
            <a:ext cx="2508123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37960"/>
            <a:ext cx="5760085" cy="556895"/>
          </a:xfrm>
          <a:custGeom>
            <a:avLst/>
            <a:gdLst/>
            <a:ahLst/>
            <a:cxnLst/>
            <a:rect l="l" t="t" r="r" b="b"/>
            <a:pathLst>
              <a:path w="5760085" h="556895">
                <a:moveTo>
                  <a:pt x="5759996" y="0"/>
                </a:moveTo>
                <a:lnTo>
                  <a:pt x="0" y="0"/>
                </a:lnTo>
                <a:lnTo>
                  <a:pt x="0" y="556577"/>
                </a:lnTo>
                <a:lnTo>
                  <a:pt x="5759996" y="556577"/>
                </a:lnTo>
                <a:lnTo>
                  <a:pt x="5759996" y="0"/>
                </a:lnTo>
                <a:close/>
              </a:path>
            </a:pathLst>
          </a:custGeom>
          <a:solidFill>
            <a:srgbClr val="1A396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03702" y="2948439"/>
            <a:ext cx="5656580" cy="292100"/>
          </a:xfrm>
          <a:custGeom>
            <a:avLst/>
            <a:gdLst/>
            <a:ahLst/>
            <a:cxnLst/>
            <a:rect l="l" t="t" r="r" b="b"/>
            <a:pathLst>
              <a:path w="5656580" h="292100">
                <a:moveTo>
                  <a:pt x="0" y="291591"/>
                </a:moveTo>
                <a:lnTo>
                  <a:pt x="5656361" y="291591"/>
                </a:lnTo>
                <a:lnTo>
                  <a:pt x="5656361" y="0"/>
                </a:lnTo>
                <a:lnTo>
                  <a:pt x="0" y="0"/>
                </a:lnTo>
                <a:lnTo>
                  <a:pt x="0" y="291591"/>
                </a:lnTo>
                <a:close/>
              </a:path>
            </a:pathLst>
          </a:custGeom>
          <a:solidFill>
            <a:srgbClr val="1A396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03702" y="-10"/>
            <a:ext cx="5656580" cy="2851785"/>
          </a:xfrm>
          <a:custGeom>
            <a:avLst/>
            <a:gdLst/>
            <a:ahLst/>
            <a:cxnLst/>
            <a:rect l="l" t="t" r="r" b="b"/>
            <a:pathLst>
              <a:path w="5656580" h="2851785">
                <a:moveTo>
                  <a:pt x="0" y="2851252"/>
                </a:moveTo>
                <a:lnTo>
                  <a:pt x="5656361" y="2851252"/>
                </a:lnTo>
                <a:lnTo>
                  <a:pt x="5656361" y="0"/>
                </a:lnTo>
                <a:lnTo>
                  <a:pt x="0" y="0"/>
                </a:lnTo>
                <a:lnTo>
                  <a:pt x="0" y="2851252"/>
                </a:lnTo>
                <a:close/>
              </a:path>
            </a:pathLst>
          </a:custGeom>
          <a:solidFill>
            <a:srgbClr val="1A396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-10" y="2948439"/>
            <a:ext cx="104139" cy="292100"/>
          </a:xfrm>
          <a:custGeom>
            <a:avLst/>
            <a:gdLst/>
            <a:ahLst/>
            <a:cxnLst/>
            <a:rect l="l" t="t" r="r" b="b"/>
            <a:pathLst>
              <a:path w="104139" h="292100">
                <a:moveTo>
                  <a:pt x="0" y="291591"/>
                </a:moveTo>
                <a:lnTo>
                  <a:pt x="103712" y="291591"/>
                </a:lnTo>
                <a:lnTo>
                  <a:pt x="103712" y="0"/>
                </a:lnTo>
                <a:lnTo>
                  <a:pt x="0" y="0"/>
                </a:lnTo>
                <a:lnTo>
                  <a:pt x="0" y="291591"/>
                </a:lnTo>
                <a:close/>
              </a:path>
            </a:pathLst>
          </a:custGeom>
          <a:solidFill>
            <a:srgbClr val="00838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-10" y="-10"/>
            <a:ext cx="104139" cy="2851785"/>
          </a:xfrm>
          <a:custGeom>
            <a:avLst/>
            <a:gdLst/>
            <a:ahLst/>
            <a:cxnLst/>
            <a:rect l="l" t="t" r="r" b="b"/>
            <a:pathLst>
              <a:path w="104139" h="2851785">
                <a:moveTo>
                  <a:pt x="0" y="2851252"/>
                </a:moveTo>
                <a:lnTo>
                  <a:pt x="103712" y="2851252"/>
                </a:lnTo>
                <a:lnTo>
                  <a:pt x="103712" y="0"/>
                </a:lnTo>
                <a:lnTo>
                  <a:pt x="0" y="0"/>
                </a:lnTo>
                <a:lnTo>
                  <a:pt x="0" y="2851252"/>
                </a:lnTo>
                <a:close/>
              </a:path>
            </a:pathLst>
          </a:custGeom>
          <a:solidFill>
            <a:srgbClr val="00838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8518" y="325638"/>
            <a:ext cx="2162810" cy="207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9312" y="1442790"/>
            <a:ext cx="2712720" cy="13220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hyperlink" Target="mailto:rraigadag@uoc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032024" y="2430017"/>
            <a:ext cx="1670685" cy="0"/>
          </a:xfrm>
          <a:custGeom>
            <a:avLst/>
            <a:gdLst/>
            <a:ahLst/>
            <a:cxnLst/>
            <a:rect l="l" t="t" r="r" b="b"/>
            <a:pathLst>
              <a:path w="1670685">
                <a:moveTo>
                  <a:pt x="0" y="0"/>
                </a:moveTo>
                <a:lnTo>
                  <a:pt x="1670470" y="0"/>
                </a:lnTo>
              </a:path>
            </a:pathLst>
          </a:custGeom>
          <a:ln w="6326">
            <a:solidFill>
              <a:srgbClr val="BFDF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32024" y="1782018"/>
            <a:ext cx="1670685" cy="0"/>
          </a:xfrm>
          <a:custGeom>
            <a:avLst/>
            <a:gdLst/>
            <a:ahLst/>
            <a:cxnLst/>
            <a:rect l="l" t="t" r="r" b="b"/>
            <a:pathLst>
              <a:path w="1670685">
                <a:moveTo>
                  <a:pt x="0" y="0"/>
                </a:moveTo>
                <a:lnTo>
                  <a:pt x="1670470" y="0"/>
                </a:lnTo>
              </a:path>
            </a:pathLst>
          </a:custGeom>
          <a:ln w="6326">
            <a:solidFill>
              <a:srgbClr val="BFDF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32024" y="1134020"/>
            <a:ext cx="1670685" cy="0"/>
          </a:xfrm>
          <a:custGeom>
            <a:avLst/>
            <a:gdLst/>
            <a:ahLst/>
            <a:cxnLst/>
            <a:rect l="l" t="t" r="r" b="b"/>
            <a:pathLst>
              <a:path w="1670685">
                <a:moveTo>
                  <a:pt x="0" y="0"/>
                </a:moveTo>
                <a:lnTo>
                  <a:pt x="1670470" y="0"/>
                </a:lnTo>
              </a:path>
            </a:pathLst>
          </a:custGeom>
          <a:ln w="6326">
            <a:solidFill>
              <a:srgbClr val="BFDFE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4032024" y="388775"/>
            <a:ext cx="1670685" cy="2268220"/>
            <a:chOff x="4032024" y="388775"/>
            <a:chExt cx="1670685" cy="2268220"/>
          </a:xfrm>
        </p:grpSpPr>
        <p:sp>
          <p:nvSpPr>
            <p:cNvPr id="6" name="object 6"/>
            <p:cNvSpPr/>
            <p:nvPr/>
          </p:nvSpPr>
          <p:spPr>
            <a:xfrm>
              <a:off x="4032024" y="388775"/>
              <a:ext cx="1670685" cy="2268220"/>
            </a:xfrm>
            <a:custGeom>
              <a:avLst/>
              <a:gdLst/>
              <a:ahLst/>
              <a:cxnLst/>
              <a:rect l="l" t="t" r="r" b="b"/>
              <a:pathLst>
                <a:path w="1670685" h="2268220">
                  <a:moveTo>
                    <a:pt x="0" y="259209"/>
                  </a:moveTo>
                  <a:lnTo>
                    <a:pt x="1670470" y="259209"/>
                  </a:lnTo>
                </a:path>
                <a:path w="1670685" h="2268220">
                  <a:moveTo>
                    <a:pt x="1267223" y="2268068"/>
                  </a:moveTo>
                  <a:lnTo>
                    <a:pt x="1267223" y="0"/>
                  </a:lnTo>
                </a:path>
              </a:pathLst>
            </a:custGeom>
            <a:ln w="6326">
              <a:solidFill>
                <a:srgbClr val="BFDF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52432" y="1735204"/>
              <a:ext cx="93629" cy="9362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953656" y="388775"/>
              <a:ext cx="0" cy="2268220"/>
            </a:xfrm>
            <a:custGeom>
              <a:avLst/>
              <a:gdLst/>
              <a:ahLst/>
              <a:cxnLst/>
              <a:rect l="l" t="t" r="r" b="b"/>
              <a:pathLst>
                <a:path h="2268220">
                  <a:moveTo>
                    <a:pt x="0" y="2268068"/>
                  </a:moveTo>
                  <a:lnTo>
                    <a:pt x="0" y="0"/>
                  </a:lnTo>
                </a:path>
              </a:pathLst>
            </a:custGeom>
            <a:ln w="6326">
              <a:solidFill>
                <a:srgbClr val="BFDF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06841" y="1087205"/>
              <a:ext cx="93629" cy="93629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608066" y="388775"/>
              <a:ext cx="0" cy="2268220"/>
            </a:xfrm>
            <a:custGeom>
              <a:avLst/>
              <a:gdLst/>
              <a:ahLst/>
              <a:cxnLst/>
              <a:rect l="l" t="t" r="r" b="b"/>
              <a:pathLst>
                <a:path h="2268220">
                  <a:moveTo>
                    <a:pt x="0" y="2268068"/>
                  </a:moveTo>
                  <a:lnTo>
                    <a:pt x="0" y="0"/>
                  </a:lnTo>
                </a:path>
              </a:pathLst>
            </a:custGeom>
            <a:ln w="6326">
              <a:solidFill>
                <a:srgbClr val="BFDF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61251" y="1735204"/>
              <a:ext cx="93629" cy="93629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4262475" y="388775"/>
              <a:ext cx="0" cy="2268220"/>
            </a:xfrm>
            <a:custGeom>
              <a:avLst/>
              <a:gdLst/>
              <a:ahLst/>
              <a:cxnLst/>
              <a:rect l="l" t="t" r="r" b="b"/>
              <a:pathLst>
                <a:path h="2268220">
                  <a:moveTo>
                    <a:pt x="0" y="2268068"/>
                  </a:moveTo>
                  <a:lnTo>
                    <a:pt x="0" y="0"/>
                  </a:lnTo>
                </a:path>
              </a:pathLst>
            </a:custGeom>
            <a:ln w="6326">
              <a:solidFill>
                <a:srgbClr val="BFDFE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15660" y="601169"/>
              <a:ext cx="93629" cy="93629"/>
            </a:xfrm>
            <a:prstGeom prst="rect">
              <a:avLst/>
            </a:prstGeom>
          </p:spPr>
        </p:pic>
      </p:grpSp>
      <p:sp>
        <p:nvSpPr>
          <p:cNvPr id="14" name="object 14"/>
          <p:cNvSpPr/>
          <p:nvPr/>
        </p:nvSpPr>
        <p:spPr>
          <a:xfrm>
            <a:off x="-10" y="2851238"/>
            <a:ext cx="5760085" cy="97790"/>
          </a:xfrm>
          <a:custGeom>
            <a:avLst/>
            <a:gdLst/>
            <a:ahLst/>
            <a:cxnLst/>
            <a:rect l="l" t="t" r="r" b="b"/>
            <a:pathLst>
              <a:path w="5760085" h="97789">
                <a:moveTo>
                  <a:pt x="0" y="97197"/>
                </a:moveTo>
                <a:lnTo>
                  <a:pt x="0" y="0"/>
                </a:lnTo>
                <a:lnTo>
                  <a:pt x="5760073" y="0"/>
                </a:lnTo>
                <a:lnTo>
                  <a:pt x="5760073" y="97197"/>
                </a:lnTo>
                <a:lnTo>
                  <a:pt x="0" y="97197"/>
                </a:lnTo>
                <a:close/>
              </a:path>
            </a:pathLst>
          </a:custGeom>
          <a:solidFill>
            <a:srgbClr val="F4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 descr="$PPTXTitle"/>
          <p:cNvSpPr txBox="1">
            <a:spLocks noGrp="1"/>
          </p:cNvSpPr>
          <p:nvPr>
            <p:ph type="title"/>
          </p:nvPr>
        </p:nvSpPr>
        <p:spPr>
          <a:xfrm>
            <a:off x="616254" y="103271"/>
            <a:ext cx="3809365" cy="2882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00" dirty="0"/>
              <a:t>Wave-Based</a:t>
            </a:r>
            <a:r>
              <a:rPr sz="1700" spc="105" dirty="0"/>
              <a:t> </a:t>
            </a:r>
            <a:r>
              <a:rPr sz="1700" spc="-30" dirty="0"/>
              <a:t>Resource</a:t>
            </a:r>
            <a:r>
              <a:rPr sz="1700" spc="105" dirty="0"/>
              <a:t> </a:t>
            </a:r>
            <a:r>
              <a:rPr sz="1700" spc="-10" dirty="0"/>
              <a:t>Management</a:t>
            </a:r>
            <a:endParaRPr sz="1700"/>
          </a:p>
        </p:txBody>
      </p:sp>
      <p:sp>
        <p:nvSpPr>
          <p:cNvPr id="16" name="object 16"/>
          <p:cNvSpPr txBox="1"/>
          <p:nvPr/>
        </p:nvSpPr>
        <p:spPr>
          <a:xfrm>
            <a:off x="565454" y="337992"/>
            <a:ext cx="3601720" cy="1532890"/>
          </a:xfrm>
          <a:prstGeom prst="rect">
            <a:avLst/>
          </a:prstGeom>
        </p:spPr>
        <p:txBody>
          <a:bodyPr vert="horz" wrap="square" lIns="0" tIns="46355" rIns="0" bIns="0" rtlCol="0">
            <a:spAutoFit/>
          </a:bodyPr>
          <a:lstStyle/>
          <a:p>
            <a:pPr marL="63500" marR="490855">
              <a:lnSpc>
                <a:spcPts val="1820"/>
              </a:lnSpc>
              <a:spcBef>
                <a:spcPts val="365"/>
              </a:spcBef>
            </a:pP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1700" b="1" spc="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Circuit</a:t>
            </a:r>
            <a:r>
              <a:rPr sz="1700" b="1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dirty="0">
                <a:solidFill>
                  <a:srgbClr val="FFFFFF"/>
                </a:solidFill>
                <a:latin typeface="Arial"/>
                <a:cs typeface="Arial"/>
              </a:rPr>
              <a:t>Cutting</a:t>
            </a:r>
            <a:r>
              <a:rPr sz="1700" b="1" spc="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spc="-25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700" b="1" spc="500" dirty="0">
                <a:solidFill>
                  <a:srgbClr val="FFFFFF"/>
                </a:solidFill>
                <a:latin typeface="Arial"/>
                <a:cs typeface="Arial"/>
              </a:rPr>
              <a:t>   </a:t>
            </a:r>
            <a:r>
              <a:rPr sz="1700" b="1" spc="65" dirty="0">
                <a:solidFill>
                  <a:srgbClr val="FFFFFF"/>
                </a:solidFill>
                <a:latin typeface="Arial"/>
                <a:cs typeface="Arial"/>
              </a:rPr>
              <a:t>HPC–</a:t>
            </a:r>
            <a:r>
              <a:rPr sz="1700" b="1" spc="60" dirty="0">
                <a:solidFill>
                  <a:srgbClr val="FFFFFF"/>
                </a:solidFill>
                <a:latin typeface="Arial"/>
                <a:cs typeface="Arial"/>
              </a:rPr>
              <a:t>Quantum</a:t>
            </a:r>
            <a:r>
              <a:rPr sz="1700" b="1" spc="2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700" b="1" spc="-35" dirty="0">
                <a:solidFill>
                  <a:srgbClr val="FFFFFF"/>
                </a:solidFill>
                <a:latin typeface="Arial"/>
                <a:cs typeface="Arial"/>
              </a:rPr>
              <a:t>Convergence</a:t>
            </a:r>
            <a:endParaRPr sz="1700">
              <a:latin typeface="Arial"/>
              <a:cs typeface="Arial"/>
            </a:endParaRPr>
          </a:p>
          <a:p>
            <a:pPr marL="63500">
              <a:lnSpc>
                <a:spcPct val="100000"/>
              </a:lnSpc>
              <a:spcBef>
                <a:spcPts val="325"/>
              </a:spcBef>
            </a:pPr>
            <a:r>
              <a:rPr sz="1200" spc="-20" dirty="0">
                <a:solidFill>
                  <a:srgbClr val="B2EBF2"/>
                </a:solidFill>
                <a:latin typeface="Arial MT"/>
                <a:cs typeface="Arial MT"/>
              </a:rPr>
              <a:t>ACM</a:t>
            </a:r>
            <a:r>
              <a:rPr sz="1200" spc="-45" dirty="0">
                <a:solidFill>
                  <a:srgbClr val="B2EBF2"/>
                </a:solidFill>
                <a:latin typeface="Arial MT"/>
                <a:cs typeface="Arial MT"/>
              </a:rPr>
              <a:t> </a:t>
            </a:r>
            <a:r>
              <a:rPr sz="1200" spc="-95" dirty="0">
                <a:solidFill>
                  <a:srgbClr val="B2EBF2"/>
                </a:solidFill>
                <a:latin typeface="Arial MT"/>
                <a:cs typeface="Arial MT"/>
              </a:rPr>
              <a:t>ICS</a:t>
            </a:r>
            <a:r>
              <a:rPr sz="1200" spc="10" dirty="0">
                <a:solidFill>
                  <a:srgbClr val="B2EBF2"/>
                </a:solidFill>
                <a:latin typeface="Arial MT"/>
                <a:cs typeface="Arial MT"/>
              </a:rPr>
              <a:t> </a:t>
            </a:r>
            <a:r>
              <a:rPr sz="1200" spc="-20" dirty="0">
                <a:solidFill>
                  <a:srgbClr val="B2EBF2"/>
                </a:solidFill>
                <a:latin typeface="Arial MT"/>
                <a:cs typeface="Arial MT"/>
              </a:rPr>
              <a:t>2026</a:t>
            </a:r>
            <a:endParaRPr sz="1200">
              <a:latin typeface="Arial MT"/>
              <a:cs typeface="Arial MT"/>
            </a:endParaRPr>
          </a:p>
          <a:p>
            <a:pPr marL="63500">
              <a:lnSpc>
                <a:spcPct val="100000"/>
              </a:lnSpc>
              <a:spcBef>
                <a:spcPts val="1150"/>
              </a:spcBef>
            </a:pPr>
            <a:r>
              <a:rPr sz="1000" spc="-35" dirty="0">
                <a:solidFill>
                  <a:srgbClr val="FFFFFF"/>
                </a:solidFill>
                <a:latin typeface="Arial MT"/>
                <a:cs typeface="Arial MT"/>
              </a:rPr>
              <a:t>Ricard </a:t>
            </a:r>
            <a:r>
              <a:rPr sz="1000" spc="-10" dirty="0">
                <a:solidFill>
                  <a:srgbClr val="FFFFFF"/>
                </a:solidFill>
                <a:latin typeface="Arial MT"/>
                <a:cs typeface="Arial MT"/>
              </a:rPr>
              <a:t>S.</a:t>
            </a:r>
            <a:r>
              <a:rPr sz="10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000" spc="-65" dirty="0">
                <a:solidFill>
                  <a:srgbClr val="FFFFFF"/>
                </a:solidFill>
                <a:latin typeface="Arial MT"/>
                <a:cs typeface="Arial MT"/>
              </a:rPr>
              <a:t>Raigada-</a:t>
            </a:r>
            <a:r>
              <a:rPr sz="1000" spc="-30" dirty="0">
                <a:solidFill>
                  <a:srgbClr val="FFFFFF"/>
                </a:solidFill>
                <a:latin typeface="Arial MT"/>
                <a:cs typeface="Arial MT"/>
              </a:rPr>
              <a:t>García</a:t>
            </a:r>
            <a:r>
              <a:rPr sz="1050" spc="-44" baseline="27777" dirty="0">
                <a:solidFill>
                  <a:srgbClr val="FFFFFF"/>
                </a:solidFill>
                <a:latin typeface="Arial MT"/>
                <a:cs typeface="Arial MT"/>
              </a:rPr>
              <a:t>1</a:t>
            </a:r>
            <a:r>
              <a:rPr sz="1050" spc="375" baseline="27777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000" spc="-70" dirty="0">
                <a:solidFill>
                  <a:srgbClr val="FFFFFF"/>
                </a:solidFill>
                <a:latin typeface="Arial MT"/>
                <a:cs typeface="Arial MT"/>
              </a:rPr>
              <a:t>Josep</a:t>
            </a:r>
            <a:r>
              <a:rPr sz="10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Arial MT"/>
                <a:cs typeface="Arial MT"/>
              </a:rPr>
              <a:t>Jorba</a:t>
            </a:r>
            <a:r>
              <a:rPr sz="1050" spc="-15" baseline="27777" dirty="0">
                <a:solidFill>
                  <a:srgbClr val="FFFFFF"/>
                </a:solidFill>
                <a:latin typeface="Arial MT"/>
                <a:cs typeface="Arial MT"/>
              </a:rPr>
              <a:t>1</a:t>
            </a:r>
            <a:r>
              <a:rPr sz="1050" spc="367" baseline="27777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000" spc="-45" dirty="0">
                <a:solidFill>
                  <a:srgbClr val="FFFFFF"/>
                </a:solidFill>
                <a:latin typeface="Arial MT"/>
                <a:cs typeface="Arial MT"/>
              </a:rPr>
              <a:t>Sergio</a:t>
            </a:r>
            <a:r>
              <a:rPr sz="10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Arial MT"/>
                <a:cs typeface="Arial MT"/>
              </a:rPr>
              <a:t>Iserte</a:t>
            </a:r>
            <a:r>
              <a:rPr sz="1050" spc="-15" baseline="27777" dirty="0">
                <a:solidFill>
                  <a:srgbClr val="FFFFFF"/>
                </a:solidFill>
                <a:latin typeface="Arial MT"/>
                <a:cs typeface="Arial MT"/>
              </a:rPr>
              <a:t>2</a:t>
            </a:r>
            <a:endParaRPr sz="1050" baseline="27777">
              <a:latin typeface="Arial MT"/>
              <a:cs typeface="Arial MT"/>
            </a:endParaRPr>
          </a:p>
          <a:p>
            <a:pPr marL="63500">
              <a:lnSpc>
                <a:spcPct val="100000"/>
              </a:lnSpc>
              <a:spcBef>
                <a:spcPts val="395"/>
              </a:spcBef>
            </a:pPr>
            <a:r>
              <a:rPr sz="900" baseline="37037" dirty="0">
                <a:solidFill>
                  <a:srgbClr val="B2EBF2"/>
                </a:solidFill>
                <a:latin typeface="Microsoft JhengHei UI"/>
                <a:cs typeface="Microsoft JhengHei UI"/>
              </a:rPr>
              <a:t>1</a:t>
            </a:r>
            <a:r>
              <a:rPr sz="900" dirty="0">
                <a:solidFill>
                  <a:srgbClr val="B2EBF2"/>
                </a:solidFill>
                <a:latin typeface="Arial MT"/>
                <a:cs typeface="Arial MT"/>
              </a:rPr>
              <a:t>Universitat</a:t>
            </a:r>
            <a:r>
              <a:rPr sz="900" spc="-25" dirty="0">
                <a:solidFill>
                  <a:srgbClr val="B2EBF2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B2EBF2"/>
                </a:solidFill>
                <a:latin typeface="Arial MT"/>
                <a:cs typeface="Arial MT"/>
              </a:rPr>
              <a:t>Oberta</a:t>
            </a:r>
            <a:r>
              <a:rPr sz="900" spc="-25" dirty="0">
                <a:solidFill>
                  <a:srgbClr val="B2EBF2"/>
                </a:solidFill>
                <a:latin typeface="Arial MT"/>
                <a:cs typeface="Arial MT"/>
              </a:rPr>
              <a:t> </a:t>
            </a:r>
            <a:r>
              <a:rPr sz="900" spc="-10" dirty="0">
                <a:solidFill>
                  <a:srgbClr val="B2EBF2"/>
                </a:solidFill>
                <a:latin typeface="Arial MT"/>
                <a:cs typeface="Arial MT"/>
              </a:rPr>
              <a:t>de</a:t>
            </a:r>
            <a:r>
              <a:rPr sz="900" spc="-20" dirty="0">
                <a:solidFill>
                  <a:srgbClr val="B2EBF2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B2EBF2"/>
                </a:solidFill>
                <a:latin typeface="Arial MT"/>
                <a:cs typeface="Arial MT"/>
              </a:rPr>
              <a:t>Catalunya</a:t>
            </a:r>
            <a:r>
              <a:rPr sz="900" spc="430" dirty="0">
                <a:solidFill>
                  <a:srgbClr val="B2EBF2"/>
                </a:solidFill>
                <a:latin typeface="Arial MT"/>
                <a:cs typeface="Arial MT"/>
              </a:rPr>
              <a:t> </a:t>
            </a:r>
            <a:r>
              <a:rPr sz="900" spc="-37" baseline="37037" dirty="0">
                <a:solidFill>
                  <a:srgbClr val="B2EBF2"/>
                </a:solidFill>
                <a:latin typeface="Microsoft JhengHei UI"/>
                <a:cs typeface="Microsoft JhengHei UI"/>
              </a:rPr>
              <a:t>2</a:t>
            </a:r>
            <a:r>
              <a:rPr sz="900" spc="-25" dirty="0">
                <a:solidFill>
                  <a:srgbClr val="B2EBF2"/>
                </a:solidFill>
                <a:latin typeface="Arial MT"/>
                <a:cs typeface="Arial MT"/>
              </a:rPr>
              <a:t>Barcelona</a:t>
            </a:r>
            <a:r>
              <a:rPr sz="900" spc="-20" dirty="0">
                <a:solidFill>
                  <a:srgbClr val="B2EBF2"/>
                </a:solidFill>
                <a:latin typeface="Arial MT"/>
                <a:cs typeface="Arial MT"/>
              </a:rPr>
              <a:t> </a:t>
            </a:r>
            <a:r>
              <a:rPr sz="900" spc="-25" dirty="0">
                <a:solidFill>
                  <a:srgbClr val="B2EBF2"/>
                </a:solidFill>
                <a:latin typeface="Arial MT"/>
                <a:cs typeface="Arial MT"/>
              </a:rPr>
              <a:t>Supercomputing </a:t>
            </a:r>
            <a:r>
              <a:rPr sz="900" spc="-10" dirty="0">
                <a:solidFill>
                  <a:srgbClr val="B2EBF2"/>
                </a:solidFill>
                <a:latin typeface="Arial MT"/>
                <a:cs typeface="Arial MT"/>
              </a:rPr>
              <a:t>Center</a:t>
            </a:r>
            <a:endParaRPr sz="9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75"/>
              </a:spcBef>
            </a:pPr>
            <a:endParaRPr sz="900">
              <a:latin typeface="Arial MT"/>
              <a:cs typeface="Arial MT"/>
            </a:endParaRPr>
          </a:p>
          <a:p>
            <a:pPr marL="63500">
              <a:lnSpc>
                <a:spcPct val="100000"/>
              </a:lnSpc>
            </a:pPr>
            <a:r>
              <a:rPr sz="800" spc="-10" dirty="0">
                <a:solidFill>
                  <a:srgbClr val="90A4AD"/>
                </a:solidFill>
                <a:latin typeface="Arial MT"/>
                <a:cs typeface="Arial MT"/>
              </a:rPr>
              <a:t>June</a:t>
            </a:r>
            <a:r>
              <a:rPr sz="800" spc="-5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800" spc="-20" dirty="0">
                <a:solidFill>
                  <a:srgbClr val="90A4AD"/>
                </a:solidFill>
                <a:latin typeface="Arial MT"/>
                <a:cs typeface="Arial MT"/>
              </a:rPr>
              <a:t>2026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283830" y="1958263"/>
            <a:ext cx="842644" cy="274320"/>
            <a:chOff x="1283830" y="1958263"/>
            <a:chExt cx="842644" cy="274320"/>
          </a:xfrm>
        </p:grpSpPr>
        <p:sp>
          <p:nvSpPr>
            <p:cNvPr id="18" name="object 18"/>
            <p:cNvSpPr/>
            <p:nvPr/>
          </p:nvSpPr>
          <p:spPr>
            <a:xfrm>
              <a:off x="1283830" y="1958263"/>
              <a:ext cx="842644" cy="274320"/>
            </a:xfrm>
            <a:custGeom>
              <a:avLst/>
              <a:gdLst/>
              <a:ahLst/>
              <a:cxnLst/>
              <a:rect l="l" t="t" r="r" b="b"/>
              <a:pathLst>
                <a:path w="842644" h="274319">
                  <a:moveTo>
                    <a:pt x="842505" y="0"/>
                  </a:moveTo>
                  <a:lnTo>
                    <a:pt x="0" y="0"/>
                  </a:lnTo>
                  <a:lnTo>
                    <a:pt x="0" y="273913"/>
                  </a:lnTo>
                  <a:lnTo>
                    <a:pt x="842505" y="273913"/>
                  </a:lnTo>
                  <a:lnTo>
                    <a:pt x="84250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21790" y="1996258"/>
              <a:ext cx="766588" cy="197971"/>
            </a:xfrm>
            <a:prstGeom prst="rect">
              <a:avLst/>
            </a:prstGeom>
          </p:spPr>
        </p:pic>
      </p:grpSp>
      <p:grpSp>
        <p:nvGrpSpPr>
          <p:cNvPr id="20" name="object 20"/>
          <p:cNvGrpSpPr/>
          <p:nvPr/>
        </p:nvGrpSpPr>
        <p:grpSpPr>
          <a:xfrm>
            <a:off x="2426665" y="1958263"/>
            <a:ext cx="813435" cy="274320"/>
            <a:chOff x="2426665" y="1958263"/>
            <a:chExt cx="813435" cy="274320"/>
          </a:xfrm>
        </p:grpSpPr>
        <p:sp>
          <p:nvSpPr>
            <p:cNvPr id="21" name="object 21"/>
            <p:cNvSpPr/>
            <p:nvPr/>
          </p:nvSpPr>
          <p:spPr>
            <a:xfrm>
              <a:off x="2426665" y="1958263"/>
              <a:ext cx="813435" cy="274320"/>
            </a:xfrm>
            <a:custGeom>
              <a:avLst/>
              <a:gdLst/>
              <a:ahLst/>
              <a:cxnLst/>
              <a:rect l="l" t="t" r="r" b="b"/>
              <a:pathLst>
                <a:path w="813435" h="274319">
                  <a:moveTo>
                    <a:pt x="813308" y="0"/>
                  </a:moveTo>
                  <a:lnTo>
                    <a:pt x="0" y="0"/>
                  </a:lnTo>
                  <a:lnTo>
                    <a:pt x="0" y="273913"/>
                  </a:lnTo>
                  <a:lnTo>
                    <a:pt x="813308" y="273913"/>
                  </a:lnTo>
                  <a:lnTo>
                    <a:pt x="81330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64625" y="1996263"/>
              <a:ext cx="737375" cy="197966"/>
            </a:xfrm>
            <a:prstGeom prst="rect">
              <a:avLst/>
            </a:prstGeom>
          </p:spPr>
        </p:pic>
      </p:grpSp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7960"/>
            <a:ext cx="5760085" cy="556895"/>
          </a:xfrm>
          <a:custGeom>
            <a:avLst/>
            <a:gdLst/>
            <a:ahLst/>
            <a:cxnLst/>
            <a:rect l="l" t="t" r="r" b="b"/>
            <a:pathLst>
              <a:path w="5760085" h="556895">
                <a:moveTo>
                  <a:pt x="5759996" y="0"/>
                </a:moveTo>
                <a:lnTo>
                  <a:pt x="0" y="0"/>
                </a:lnTo>
                <a:lnTo>
                  <a:pt x="0" y="556577"/>
                </a:lnTo>
                <a:lnTo>
                  <a:pt x="5759996" y="556577"/>
                </a:lnTo>
                <a:lnTo>
                  <a:pt x="5759996" y="0"/>
                </a:lnTo>
                <a:close/>
              </a:path>
            </a:pathLst>
          </a:custGeom>
          <a:solidFill>
            <a:srgbClr val="1A396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88518" y="325638"/>
            <a:ext cx="958215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The</a:t>
            </a:r>
            <a:r>
              <a:rPr spc="160" dirty="0"/>
              <a:t> </a:t>
            </a:r>
            <a:r>
              <a:rPr spc="-10" dirty="0"/>
              <a:t>Problem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283378" y="363595"/>
            <a:ext cx="2386965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b="1" spc="-45" dirty="0">
                <a:solidFill>
                  <a:srgbClr val="B2EBF2"/>
                </a:solidFill>
                <a:latin typeface="Arial"/>
                <a:cs typeface="Arial"/>
              </a:rPr>
              <a:t>Circuit-</a:t>
            </a:r>
            <a:r>
              <a:rPr sz="900" b="1" spc="-10" dirty="0">
                <a:solidFill>
                  <a:srgbClr val="B2EBF2"/>
                </a:solidFill>
                <a:latin typeface="Arial"/>
                <a:cs typeface="Arial"/>
              </a:rPr>
              <a:t>cut</a:t>
            </a:r>
            <a:r>
              <a:rPr sz="900" b="1" spc="30" dirty="0">
                <a:solidFill>
                  <a:srgbClr val="B2EBF2"/>
                </a:solidFill>
                <a:latin typeface="Arial"/>
                <a:cs typeface="Arial"/>
              </a:rPr>
              <a:t> </a:t>
            </a:r>
            <a:r>
              <a:rPr sz="900" b="1" spc="-55" dirty="0">
                <a:solidFill>
                  <a:srgbClr val="B2EBF2"/>
                </a:solidFill>
                <a:latin typeface="Arial"/>
                <a:cs typeface="Arial"/>
              </a:rPr>
              <a:t>fragments</a:t>
            </a:r>
            <a:r>
              <a:rPr sz="900" b="1" spc="30" dirty="0">
                <a:solidFill>
                  <a:srgbClr val="B2EBF2"/>
                </a:solidFill>
                <a:latin typeface="Arial"/>
                <a:cs typeface="Arial"/>
              </a:rPr>
              <a:t> </a:t>
            </a:r>
            <a:r>
              <a:rPr sz="900" b="1" spc="-35" dirty="0">
                <a:solidFill>
                  <a:srgbClr val="B2EBF2"/>
                </a:solidFill>
                <a:latin typeface="Arial"/>
                <a:cs typeface="Arial"/>
              </a:rPr>
              <a:t>lack</a:t>
            </a:r>
            <a:r>
              <a:rPr sz="900" b="1" spc="30" dirty="0">
                <a:solidFill>
                  <a:srgbClr val="B2EBF2"/>
                </a:solidFill>
                <a:latin typeface="Arial"/>
                <a:cs typeface="Arial"/>
              </a:rPr>
              <a:t> </a:t>
            </a:r>
            <a:r>
              <a:rPr sz="900" b="1" spc="-60" dirty="0">
                <a:solidFill>
                  <a:srgbClr val="B2EBF2"/>
                </a:solidFill>
                <a:latin typeface="Arial"/>
                <a:cs typeface="Arial"/>
              </a:rPr>
              <a:t>first-</a:t>
            </a:r>
            <a:r>
              <a:rPr sz="900" b="1" spc="-55" dirty="0">
                <a:solidFill>
                  <a:srgbClr val="B2EBF2"/>
                </a:solidFill>
                <a:latin typeface="Arial"/>
                <a:cs typeface="Arial"/>
              </a:rPr>
              <a:t>class</a:t>
            </a:r>
            <a:r>
              <a:rPr sz="900" b="1" spc="25" dirty="0">
                <a:solidFill>
                  <a:srgbClr val="B2EBF2"/>
                </a:solidFill>
                <a:latin typeface="Arial"/>
                <a:cs typeface="Arial"/>
              </a:rPr>
              <a:t> </a:t>
            </a:r>
            <a:r>
              <a:rPr sz="900" b="1" spc="-50" dirty="0">
                <a:solidFill>
                  <a:srgbClr val="B2EBF2"/>
                </a:solidFill>
                <a:latin typeface="Arial"/>
                <a:cs typeface="Arial"/>
              </a:rPr>
              <a:t>scheduling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65023" y="968946"/>
            <a:ext cx="2402840" cy="194945"/>
            <a:chOff x="265023" y="968946"/>
            <a:chExt cx="2402840" cy="194945"/>
          </a:xfrm>
        </p:grpSpPr>
        <p:sp>
          <p:nvSpPr>
            <p:cNvPr id="6" name="object 6"/>
            <p:cNvSpPr/>
            <p:nvPr/>
          </p:nvSpPr>
          <p:spPr>
            <a:xfrm>
              <a:off x="265023" y="968946"/>
              <a:ext cx="2402840" cy="194945"/>
            </a:xfrm>
            <a:custGeom>
              <a:avLst/>
              <a:gdLst/>
              <a:ahLst/>
              <a:cxnLst/>
              <a:rect l="l" t="t" r="r" b="b"/>
              <a:pathLst>
                <a:path w="2402840" h="194944">
                  <a:moveTo>
                    <a:pt x="0" y="194767"/>
                  </a:moveTo>
                  <a:lnTo>
                    <a:pt x="2402763" y="194767"/>
                  </a:lnTo>
                  <a:lnTo>
                    <a:pt x="2402763" y="0"/>
                  </a:lnTo>
                  <a:lnTo>
                    <a:pt x="0" y="0"/>
                  </a:lnTo>
                  <a:lnTo>
                    <a:pt x="0" y="194767"/>
                  </a:lnTo>
                  <a:close/>
                </a:path>
              </a:pathLst>
            </a:custGeom>
            <a:solidFill>
              <a:srgbClr val="F47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7187" y="1010564"/>
              <a:ext cx="114300" cy="111125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265023" y="968946"/>
            <a:ext cx="2402840" cy="19494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95580">
              <a:lnSpc>
                <a:spcPct val="100000"/>
              </a:lnSpc>
              <a:spcBef>
                <a:spcPts val="200"/>
              </a:spcBef>
            </a:pPr>
            <a:r>
              <a:rPr sz="900" b="1" spc="-50" dirty="0">
                <a:solidFill>
                  <a:srgbClr val="FFFFFF"/>
                </a:solidFill>
                <a:latin typeface="Arial"/>
                <a:cs typeface="Arial"/>
              </a:rPr>
              <a:t>Existing</a:t>
            </a:r>
            <a:r>
              <a:rPr sz="9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Arial"/>
                <a:cs typeface="Arial"/>
              </a:rPr>
              <a:t>frameworks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265023" y="1163713"/>
            <a:ext cx="2402840" cy="988060"/>
            <a:chOff x="265023" y="1163713"/>
            <a:chExt cx="2402840" cy="988060"/>
          </a:xfrm>
        </p:grpSpPr>
        <p:sp>
          <p:nvSpPr>
            <p:cNvPr id="10" name="object 10"/>
            <p:cNvSpPr/>
            <p:nvPr/>
          </p:nvSpPr>
          <p:spPr>
            <a:xfrm>
              <a:off x="265023" y="1163713"/>
              <a:ext cx="2402840" cy="988060"/>
            </a:xfrm>
            <a:custGeom>
              <a:avLst/>
              <a:gdLst/>
              <a:ahLst/>
              <a:cxnLst/>
              <a:rect l="l" t="t" r="r" b="b"/>
              <a:pathLst>
                <a:path w="2402840" h="988060">
                  <a:moveTo>
                    <a:pt x="2402763" y="0"/>
                  </a:moveTo>
                  <a:lnTo>
                    <a:pt x="0" y="0"/>
                  </a:lnTo>
                  <a:lnTo>
                    <a:pt x="0" y="987932"/>
                  </a:lnTo>
                  <a:lnTo>
                    <a:pt x="2402763" y="987932"/>
                  </a:lnTo>
                  <a:lnTo>
                    <a:pt x="2402763" y="0"/>
                  </a:lnTo>
                  <a:close/>
                </a:path>
              </a:pathLst>
            </a:custGeom>
            <a:solidFill>
              <a:srgbClr val="FFDF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3217" y="1261465"/>
              <a:ext cx="50800" cy="7302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3217" y="1438605"/>
              <a:ext cx="50800" cy="7302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3217" y="1615744"/>
              <a:ext cx="50800" cy="730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3217" y="1792871"/>
              <a:ext cx="50800" cy="7302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3217" y="1970011"/>
              <a:ext cx="50800" cy="73025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265023" y="1163713"/>
            <a:ext cx="2402840" cy="9880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94640" marR="334645">
              <a:lnSpc>
                <a:spcPct val="129099"/>
              </a:lnSpc>
              <a:spcBef>
                <a:spcPts val="180"/>
              </a:spcBef>
            </a:pP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Cut</a:t>
            </a:r>
            <a:r>
              <a:rPr sz="900" spc="3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10" dirty="0">
                <a:solidFill>
                  <a:srgbClr val="37464E"/>
                </a:solidFill>
                <a:latin typeface="Arial MT"/>
                <a:cs typeface="Arial MT"/>
              </a:rPr>
              <a:t>circuits</a:t>
            </a:r>
            <a:r>
              <a:rPr sz="900" spc="3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into</a:t>
            </a:r>
            <a:r>
              <a:rPr sz="900" spc="3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20" dirty="0">
                <a:solidFill>
                  <a:srgbClr val="37464E"/>
                </a:solidFill>
                <a:latin typeface="Arial MT"/>
                <a:cs typeface="Arial MT"/>
              </a:rPr>
              <a:t>fragments</a:t>
            </a:r>
            <a:r>
              <a:rPr sz="900" spc="3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15" dirty="0">
                <a:solidFill>
                  <a:srgbClr val="37464E"/>
                </a:solidFill>
                <a:latin typeface="Segoe UI Symbol"/>
                <a:cs typeface="Segoe UI Symbol"/>
              </a:rPr>
              <a:t>✓ </a:t>
            </a:r>
            <a:r>
              <a:rPr sz="900" spc="-35" dirty="0">
                <a:solidFill>
                  <a:srgbClr val="37464E"/>
                </a:solidFill>
                <a:latin typeface="Arial MT"/>
                <a:cs typeface="Arial MT"/>
              </a:rPr>
              <a:t>Execute</a:t>
            </a:r>
            <a:r>
              <a:rPr sz="900" spc="-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them </a:t>
            </a:r>
            <a:r>
              <a:rPr sz="900" spc="-55" dirty="0">
                <a:solidFill>
                  <a:srgbClr val="37464E"/>
                </a:solidFill>
                <a:latin typeface="Arial MT"/>
                <a:cs typeface="Arial MT"/>
              </a:rPr>
              <a:t>as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 a </a:t>
            </a:r>
            <a:r>
              <a:rPr sz="900" b="1" spc="-45" dirty="0">
                <a:solidFill>
                  <a:srgbClr val="37464E"/>
                </a:solidFill>
                <a:latin typeface="Arial"/>
                <a:cs typeface="Arial"/>
              </a:rPr>
              <a:t>monolithic</a:t>
            </a:r>
            <a:r>
              <a:rPr sz="900" b="1" spc="5" dirty="0">
                <a:solidFill>
                  <a:srgbClr val="37464E"/>
                </a:solidFill>
                <a:latin typeface="Arial"/>
                <a:cs typeface="Arial"/>
              </a:rPr>
              <a:t> </a:t>
            </a:r>
            <a:r>
              <a:rPr sz="900" b="1" spc="-45" dirty="0">
                <a:solidFill>
                  <a:srgbClr val="37464E"/>
                </a:solidFill>
                <a:latin typeface="Arial"/>
                <a:cs typeface="Arial"/>
              </a:rPr>
              <a:t>block 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QPU</a:t>
            </a:r>
            <a:r>
              <a:rPr sz="900" spc="1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10" dirty="0">
                <a:solidFill>
                  <a:srgbClr val="37464E"/>
                </a:solidFill>
                <a:latin typeface="Arial MT"/>
                <a:cs typeface="Arial MT"/>
              </a:rPr>
              <a:t>failure</a:t>
            </a:r>
            <a:r>
              <a:rPr sz="900" spc="1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65" dirty="0">
                <a:solidFill>
                  <a:srgbClr val="37464E"/>
                </a:solidFill>
                <a:latin typeface="Lucida Sans Unicode"/>
                <a:cs typeface="Lucida Sans Unicode"/>
              </a:rPr>
              <a:t>⇒</a:t>
            </a:r>
            <a:r>
              <a:rPr sz="900" spc="-20" dirty="0">
                <a:solidFill>
                  <a:srgbClr val="37464E"/>
                </a:solidFill>
                <a:latin typeface="Lucida Sans Unicode"/>
                <a:cs typeface="Lucida Sans Unicode"/>
              </a:rPr>
              <a:t> </a:t>
            </a:r>
            <a:r>
              <a:rPr sz="900" spc="-10" dirty="0">
                <a:solidFill>
                  <a:srgbClr val="37464E"/>
                </a:solidFill>
                <a:latin typeface="Arial MT"/>
                <a:cs typeface="Arial MT"/>
              </a:rPr>
              <a:t>entire</a:t>
            </a:r>
            <a:r>
              <a:rPr sz="900" spc="1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job</a:t>
            </a:r>
            <a:r>
              <a:rPr sz="900" spc="1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10" dirty="0">
                <a:solidFill>
                  <a:srgbClr val="37464E"/>
                </a:solidFill>
                <a:latin typeface="Arial MT"/>
                <a:cs typeface="Arial MT"/>
              </a:rPr>
              <a:t>fails</a:t>
            </a:r>
            <a:endParaRPr sz="900">
              <a:latin typeface="Arial MT"/>
              <a:cs typeface="Arial MT"/>
            </a:endParaRPr>
          </a:p>
          <a:p>
            <a:pPr marL="294640" marR="484505">
              <a:lnSpc>
                <a:spcPct val="129099"/>
              </a:lnSpc>
            </a:pP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No</a:t>
            </a:r>
            <a:r>
              <a:rPr sz="900" spc="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25" dirty="0">
                <a:solidFill>
                  <a:srgbClr val="37464E"/>
                </a:solidFill>
                <a:latin typeface="Arial MT"/>
                <a:cs typeface="Arial MT"/>
              </a:rPr>
              <a:t>per-</a:t>
            </a:r>
            <a:r>
              <a:rPr sz="900" spc="-10" dirty="0">
                <a:solidFill>
                  <a:srgbClr val="37464E"/>
                </a:solidFill>
                <a:latin typeface="Arial MT"/>
                <a:cs typeface="Arial MT"/>
              </a:rPr>
              <a:t>fragment</a:t>
            </a:r>
            <a:r>
              <a:rPr sz="900" spc="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retry</a:t>
            </a:r>
            <a:r>
              <a:rPr sz="900" spc="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or</a:t>
            </a:r>
            <a:r>
              <a:rPr sz="900" spc="1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10" dirty="0">
                <a:solidFill>
                  <a:srgbClr val="37464E"/>
                </a:solidFill>
                <a:latin typeface="Arial MT"/>
                <a:cs typeface="Arial MT"/>
              </a:rPr>
              <a:t>failover 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Cutting</a:t>
            </a:r>
            <a:r>
              <a:rPr sz="900" spc="3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10" dirty="0">
                <a:solidFill>
                  <a:srgbClr val="37464E"/>
                </a:solidFill>
                <a:latin typeface="Arial MT"/>
                <a:cs typeface="Arial MT"/>
              </a:rPr>
              <a:t>logic</a:t>
            </a:r>
            <a:r>
              <a:rPr sz="900" spc="3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35" dirty="0">
                <a:solidFill>
                  <a:srgbClr val="37464E"/>
                </a:solidFill>
                <a:latin typeface="Arial MT"/>
                <a:cs typeface="Arial MT"/>
              </a:rPr>
              <a:t>coupled</a:t>
            </a:r>
            <a:r>
              <a:rPr sz="900" spc="4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to</a:t>
            </a:r>
            <a:r>
              <a:rPr sz="900" spc="3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30" dirty="0">
                <a:solidFill>
                  <a:srgbClr val="37464E"/>
                </a:solidFill>
                <a:latin typeface="Arial MT"/>
                <a:cs typeface="Arial MT"/>
              </a:rPr>
              <a:t>backend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890647" y="968946"/>
            <a:ext cx="2604770" cy="186055"/>
            <a:chOff x="2890647" y="968946"/>
            <a:chExt cx="2604770" cy="186055"/>
          </a:xfrm>
        </p:grpSpPr>
        <p:sp>
          <p:nvSpPr>
            <p:cNvPr id="18" name="object 18"/>
            <p:cNvSpPr/>
            <p:nvPr/>
          </p:nvSpPr>
          <p:spPr>
            <a:xfrm>
              <a:off x="2890647" y="968946"/>
              <a:ext cx="2604770" cy="186055"/>
            </a:xfrm>
            <a:custGeom>
              <a:avLst/>
              <a:gdLst/>
              <a:ahLst/>
              <a:cxnLst/>
              <a:rect l="l" t="t" r="r" b="b"/>
              <a:pathLst>
                <a:path w="2604770" h="186055">
                  <a:moveTo>
                    <a:pt x="0" y="185445"/>
                  </a:moveTo>
                  <a:lnTo>
                    <a:pt x="2604325" y="185445"/>
                  </a:lnTo>
                  <a:lnTo>
                    <a:pt x="2604325" y="0"/>
                  </a:lnTo>
                  <a:lnTo>
                    <a:pt x="0" y="0"/>
                  </a:lnTo>
                  <a:lnTo>
                    <a:pt x="0" y="185445"/>
                  </a:lnTo>
                  <a:close/>
                </a:path>
              </a:pathLst>
            </a:custGeom>
            <a:solidFill>
              <a:srgbClr val="0083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32811" y="1010615"/>
              <a:ext cx="114300" cy="111125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2890647" y="968946"/>
            <a:ext cx="2604770" cy="18605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95580">
              <a:lnSpc>
                <a:spcPct val="100000"/>
              </a:lnSpc>
              <a:spcBef>
                <a:spcPts val="200"/>
              </a:spcBef>
            </a:pP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What</a:t>
            </a:r>
            <a:r>
              <a:rPr sz="900" b="1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HPC</a:t>
            </a:r>
            <a:r>
              <a:rPr sz="9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55" dirty="0">
                <a:solidFill>
                  <a:srgbClr val="FFFFFF"/>
                </a:solidFill>
                <a:latin typeface="Arial"/>
                <a:cs typeface="Arial"/>
              </a:rPr>
              <a:t>centres</a:t>
            </a:r>
            <a:r>
              <a:rPr sz="9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FFFFFF"/>
                </a:solidFill>
                <a:latin typeface="Arial"/>
                <a:cs typeface="Arial"/>
              </a:rPr>
              <a:t>need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890647" y="1154391"/>
            <a:ext cx="2604770" cy="950594"/>
            <a:chOff x="2890647" y="1154391"/>
            <a:chExt cx="2604770" cy="950594"/>
          </a:xfrm>
        </p:grpSpPr>
        <p:sp>
          <p:nvSpPr>
            <p:cNvPr id="22" name="object 22"/>
            <p:cNvSpPr/>
            <p:nvPr/>
          </p:nvSpPr>
          <p:spPr>
            <a:xfrm>
              <a:off x="2890647" y="1154391"/>
              <a:ext cx="2604770" cy="950594"/>
            </a:xfrm>
            <a:custGeom>
              <a:avLst/>
              <a:gdLst/>
              <a:ahLst/>
              <a:cxnLst/>
              <a:rect l="l" t="t" r="r" b="b"/>
              <a:pathLst>
                <a:path w="2604770" h="950594">
                  <a:moveTo>
                    <a:pt x="2604325" y="0"/>
                  </a:moveTo>
                  <a:lnTo>
                    <a:pt x="0" y="0"/>
                  </a:lnTo>
                  <a:lnTo>
                    <a:pt x="0" y="949985"/>
                  </a:lnTo>
                  <a:lnTo>
                    <a:pt x="2604325" y="949985"/>
                  </a:lnTo>
                  <a:lnTo>
                    <a:pt x="2604325" y="0"/>
                  </a:lnTo>
                  <a:close/>
                </a:path>
              </a:pathLst>
            </a:custGeom>
            <a:solidFill>
              <a:srgbClr val="E7F8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8840" y="1252156"/>
              <a:ext cx="50800" cy="730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8840" y="1429296"/>
              <a:ext cx="50800" cy="7302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8840" y="1606422"/>
              <a:ext cx="50800" cy="7302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68840" y="1783562"/>
              <a:ext cx="50800" cy="73025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2890647" y="1154391"/>
            <a:ext cx="2604770" cy="950594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294640" marR="125095">
              <a:lnSpc>
                <a:spcPct val="129099"/>
              </a:lnSpc>
              <a:spcBef>
                <a:spcPts val="180"/>
              </a:spcBef>
            </a:pPr>
            <a:r>
              <a:rPr sz="900" b="1" spc="-40" dirty="0">
                <a:solidFill>
                  <a:srgbClr val="37464E"/>
                </a:solidFill>
                <a:latin typeface="Arial"/>
                <a:cs typeface="Arial"/>
              </a:rPr>
              <a:t>Per-</a:t>
            </a:r>
            <a:r>
              <a:rPr sz="900" b="1" spc="-35" dirty="0">
                <a:solidFill>
                  <a:srgbClr val="37464E"/>
                </a:solidFill>
                <a:latin typeface="Arial"/>
                <a:cs typeface="Arial"/>
              </a:rPr>
              <a:t>fragment</a:t>
            </a:r>
            <a:r>
              <a:rPr sz="900" b="1" spc="-5" dirty="0">
                <a:solidFill>
                  <a:srgbClr val="37464E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routing:</a:t>
            </a:r>
            <a:r>
              <a:rPr sz="900" spc="7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HPC ·</a:t>
            </a:r>
            <a:r>
              <a:rPr sz="900" spc="-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QPU</a:t>
            </a:r>
            <a:r>
              <a:rPr sz="900" spc="-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·</a:t>
            </a:r>
            <a:r>
              <a:rPr sz="900" spc="-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10" dirty="0">
                <a:solidFill>
                  <a:srgbClr val="37464E"/>
                </a:solidFill>
                <a:latin typeface="Arial MT"/>
                <a:cs typeface="Arial MT"/>
              </a:rPr>
              <a:t>cloud 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Retry</a:t>
            </a:r>
            <a:r>
              <a:rPr sz="900" spc="2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185" dirty="0">
                <a:solidFill>
                  <a:srgbClr val="37464E"/>
                </a:solidFill>
                <a:latin typeface="Arial MT"/>
                <a:cs typeface="Arial MT"/>
              </a:rPr>
              <a:t>+</a:t>
            </a:r>
            <a:r>
              <a:rPr sz="900" spc="2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10" dirty="0">
                <a:solidFill>
                  <a:srgbClr val="37464E"/>
                </a:solidFill>
                <a:latin typeface="Arial MT"/>
                <a:cs typeface="Arial MT"/>
              </a:rPr>
              <a:t>failover</a:t>
            </a:r>
            <a:r>
              <a:rPr sz="900" spc="2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without</a:t>
            </a:r>
            <a:r>
              <a:rPr sz="900" spc="2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20" dirty="0">
                <a:solidFill>
                  <a:srgbClr val="37464E"/>
                </a:solidFill>
                <a:latin typeface="Arial MT"/>
                <a:cs typeface="Arial MT"/>
              </a:rPr>
              <a:t>pipeline</a:t>
            </a:r>
            <a:r>
              <a:rPr sz="900" spc="2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10" dirty="0">
                <a:solidFill>
                  <a:srgbClr val="37464E"/>
                </a:solidFill>
                <a:latin typeface="Arial MT"/>
                <a:cs typeface="Arial MT"/>
              </a:rPr>
              <a:t>restart 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Cutting</a:t>
            </a:r>
            <a:r>
              <a:rPr sz="900" spc="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10" dirty="0">
                <a:solidFill>
                  <a:srgbClr val="37464E"/>
                </a:solidFill>
                <a:latin typeface="Arial MT"/>
                <a:cs typeface="Arial MT"/>
              </a:rPr>
              <a:t>and</a:t>
            </a:r>
            <a:r>
              <a:rPr sz="900" spc="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35" dirty="0">
                <a:solidFill>
                  <a:srgbClr val="37464E"/>
                </a:solidFill>
                <a:latin typeface="Arial MT"/>
                <a:cs typeface="Arial MT"/>
              </a:rPr>
              <a:t>scheduling</a:t>
            </a:r>
            <a:r>
              <a:rPr sz="900" spc="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35" dirty="0">
                <a:solidFill>
                  <a:srgbClr val="37464E"/>
                </a:solidFill>
                <a:latin typeface="Arial MT"/>
                <a:cs typeface="Arial MT"/>
              </a:rPr>
              <a:t>evolve</a:t>
            </a:r>
            <a:r>
              <a:rPr sz="900" spc="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20" dirty="0">
                <a:solidFill>
                  <a:srgbClr val="37464E"/>
                </a:solidFill>
                <a:latin typeface="Arial MT"/>
                <a:cs typeface="Arial MT"/>
              </a:rPr>
              <a:t>independently</a:t>
            </a:r>
            <a:endParaRPr sz="900">
              <a:latin typeface="Arial MT"/>
              <a:cs typeface="Arial MT"/>
            </a:endParaRPr>
          </a:p>
          <a:p>
            <a:pPr marL="294640" marR="232410">
              <a:lnSpc>
                <a:spcPct val="101499"/>
              </a:lnSpc>
              <a:spcBef>
                <a:spcPts val="300"/>
              </a:spcBef>
            </a:pP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Mature</a:t>
            </a:r>
            <a:r>
              <a:rPr sz="900" spc="1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10" dirty="0">
                <a:solidFill>
                  <a:srgbClr val="37464E"/>
                </a:solidFill>
                <a:latin typeface="Arial MT"/>
                <a:cs typeface="Arial MT"/>
              </a:rPr>
              <a:t>Slurm</a:t>
            </a:r>
            <a:r>
              <a:rPr sz="900" spc="1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25" dirty="0">
                <a:solidFill>
                  <a:srgbClr val="37464E"/>
                </a:solidFill>
                <a:latin typeface="Arial MT"/>
                <a:cs typeface="Arial MT"/>
              </a:rPr>
              <a:t>policies</a:t>
            </a:r>
            <a:r>
              <a:rPr sz="900" spc="1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25" dirty="0">
                <a:solidFill>
                  <a:srgbClr val="37464E"/>
                </a:solidFill>
                <a:latin typeface="Arial MT"/>
                <a:cs typeface="Arial MT"/>
              </a:rPr>
              <a:t>applied</a:t>
            </a:r>
            <a:r>
              <a:rPr sz="900" spc="1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to</a:t>
            </a:r>
            <a:r>
              <a:rPr sz="900" spc="1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10" dirty="0">
                <a:solidFill>
                  <a:srgbClr val="37464E"/>
                </a:solidFill>
                <a:latin typeface="Arial MT"/>
                <a:cs typeface="Arial MT"/>
              </a:rPr>
              <a:t>quantum </a:t>
            </a:r>
            <a:r>
              <a:rPr sz="900" spc="-20" dirty="0">
                <a:solidFill>
                  <a:srgbClr val="37464E"/>
                </a:solidFill>
                <a:latin typeface="Arial MT"/>
                <a:cs typeface="Arial MT"/>
              </a:rPr>
              <a:t>jobs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520891" y="2373512"/>
            <a:ext cx="4718685" cy="443230"/>
            <a:chOff x="520891" y="2373512"/>
            <a:chExt cx="4718685" cy="443230"/>
          </a:xfrm>
        </p:grpSpPr>
        <p:sp>
          <p:nvSpPr>
            <p:cNvPr id="29" name="object 29"/>
            <p:cNvSpPr/>
            <p:nvPr/>
          </p:nvSpPr>
          <p:spPr>
            <a:xfrm>
              <a:off x="523421" y="2376043"/>
              <a:ext cx="4713605" cy="438150"/>
            </a:xfrm>
            <a:custGeom>
              <a:avLst/>
              <a:gdLst/>
              <a:ahLst/>
              <a:cxnLst/>
              <a:rect l="l" t="t" r="r" b="b"/>
              <a:pathLst>
                <a:path w="4713605" h="438150">
                  <a:moveTo>
                    <a:pt x="4662554" y="0"/>
                  </a:moveTo>
                  <a:lnTo>
                    <a:pt x="50610" y="0"/>
                  </a:lnTo>
                  <a:lnTo>
                    <a:pt x="30910" y="3977"/>
                  </a:lnTo>
                  <a:lnTo>
                    <a:pt x="14823" y="14823"/>
                  </a:lnTo>
                  <a:lnTo>
                    <a:pt x="3977" y="30910"/>
                  </a:lnTo>
                  <a:lnTo>
                    <a:pt x="0" y="50610"/>
                  </a:lnTo>
                  <a:lnTo>
                    <a:pt x="0" y="387132"/>
                  </a:lnTo>
                  <a:lnTo>
                    <a:pt x="3977" y="406832"/>
                  </a:lnTo>
                  <a:lnTo>
                    <a:pt x="14823" y="422919"/>
                  </a:lnTo>
                  <a:lnTo>
                    <a:pt x="30910" y="433765"/>
                  </a:lnTo>
                  <a:lnTo>
                    <a:pt x="50610" y="437743"/>
                  </a:lnTo>
                  <a:lnTo>
                    <a:pt x="4662554" y="437743"/>
                  </a:lnTo>
                  <a:lnTo>
                    <a:pt x="4682254" y="433765"/>
                  </a:lnTo>
                  <a:lnTo>
                    <a:pt x="4698342" y="422919"/>
                  </a:lnTo>
                  <a:lnTo>
                    <a:pt x="4709188" y="406832"/>
                  </a:lnTo>
                  <a:lnTo>
                    <a:pt x="4713165" y="387132"/>
                  </a:lnTo>
                  <a:lnTo>
                    <a:pt x="4713165" y="50610"/>
                  </a:lnTo>
                  <a:lnTo>
                    <a:pt x="4709188" y="30910"/>
                  </a:lnTo>
                  <a:lnTo>
                    <a:pt x="4698342" y="14823"/>
                  </a:lnTo>
                  <a:lnTo>
                    <a:pt x="4682254" y="3977"/>
                  </a:lnTo>
                  <a:lnTo>
                    <a:pt x="4662554" y="0"/>
                  </a:lnTo>
                  <a:close/>
                </a:path>
              </a:pathLst>
            </a:custGeom>
            <a:solidFill>
              <a:srgbClr val="FFDFB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523421" y="2376043"/>
              <a:ext cx="4713605" cy="438150"/>
            </a:xfrm>
            <a:custGeom>
              <a:avLst/>
              <a:gdLst/>
              <a:ahLst/>
              <a:cxnLst/>
              <a:rect l="l" t="t" r="r" b="b"/>
              <a:pathLst>
                <a:path w="4713605" h="438150">
                  <a:moveTo>
                    <a:pt x="4662554" y="0"/>
                  </a:moveTo>
                  <a:lnTo>
                    <a:pt x="50610" y="0"/>
                  </a:lnTo>
                  <a:lnTo>
                    <a:pt x="30910" y="3977"/>
                  </a:lnTo>
                  <a:lnTo>
                    <a:pt x="14823" y="14823"/>
                  </a:lnTo>
                  <a:lnTo>
                    <a:pt x="3977" y="30910"/>
                  </a:lnTo>
                  <a:lnTo>
                    <a:pt x="0" y="50610"/>
                  </a:lnTo>
                  <a:lnTo>
                    <a:pt x="0" y="387132"/>
                  </a:lnTo>
                  <a:lnTo>
                    <a:pt x="3977" y="406832"/>
                  </a:lnTo>
                  <a:lnTo>
                    <a:pt x="14823" y="422919"/>
                  </a:lnTo>
                  <a:lnTo>
                    <a:pt x="30910" y="433765"/>
                  </a:lnTo>
                  <a:lnTo>
                    <a:pt x="50610" y="437743"/>
                  </a:lnTo>
                  <a:lnTo>
                    <a:pt x="4662554" y="437743"/>
                  </a:lnTo>
                  <a:lnTo>
                    <a:pt x="4682254" y="433765"/>
                  </a:lnTo>
                  <a:lnTo>
                    <a:pt x="4698342" y="422919"/>
                  </a:lnTo>
                  <a:lnTo>
                    <a:pt x="4709188" y="406832"/>
                  </a:lnTo>
                  <a:lnTo>
                    <a:pt x="4713165" y="387132"/>
                  </a:lnTo>
                  <a:lnTo>
                    <a:pt x="4713165" y="50610"/>
                  </a:lnTo>
                  <a:lnTo>
                    <a:pt x="4709188" y="30910"/>
                  </a:lnTo>
                  <a:lnTo>
                    <a:pt x="4698342" y="14823"/>
                  </a:lnTo>
                  <a:lnTo>
                    <a:pt x="4682254" y="3977"/>
                  </a:lnTo>
                  <a:lnTo>
                    <a:pt x="4662554" y="0"/>
                  </a:lnTo>
                  <a:close/>
                </a:path>
              </a:pathLst>
            </a:custGeom>
            <a:ln w="5060">
              <a:solidFill>
                <a:srgbClr val="F47B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05484" y="2459481"/>
              <a:ext cx="136524" cy="120650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749287" y="2437683"/>
            <a:ext cx="4261485" cy="30162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5080" indent="207010">
              <a:lnSpc>
                <a:spcPct val="101499"/>
              </a:lnSpc>
              <a:spcBef>
                <a:spcPts val="80"/>
              </a:spcBef>
            </a:pPr>
            <a:r>
              <a:rPr sz="900" b="1" dirty="0">
                <a:solidFill>
                  <a:srgbClr val="37464E"/>
                </a:solidFill>
                <a:latin typeface="Arial"/>
                <a:cs typeface="Arial"/>
              </a:rPr>
              <a:t>The</a:t>
            </a:r>
            <a:r>
              <a:rPr sz="900" b="1" spc="-40" dirty="0">
                <a:solidFill>
                  <a:srgbClr val="37464E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37464E"/>
                </a:solidFill>
                <a:latin typeface="Arial"/>
                <a:cs typeface="Arial"/>
              </a:rPr>
              <a:t>gap:</a:t>
            </a:r>
            <a:r>
              <a:rPr sz="900" b="1" spc="120" dirty="0">
                <a:solidFill>
                  <a:srgbClr val="37464E"/>
                </a:solidFill>
                <a:latin typeface="Arial"/>
                <a:cs typeface="Arial"/>
              </a:rPr>
              <a:t> </a:t>
            </a:r>
            <a:r>
              <a:rPr sz="900" i="1" dirty="0">
                <a:solidFill>
                  <a:srgbClr val="37464E"/>
                </a:solidFill>
                <a:latin typeface="Arial"/>
                <a:cs typeface="Arial"/>
              </a:rPr>
              <a:t>k</a:t>
            </a:r>
            <a:r>
              <a:rPr sz="900" dirty="0">
                <a:solidFill>
                  <a:srgbClr val="37464E"/>
                </a:solidFill>
                <a:latin typeface="Lucida Sans Unicode"/>
                <a:cs typeface="Lucida Sans Unicode"/>
              </a:rPr>
              <a:t>=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4</a:t>
            </a:r>
            <a:r>
              <a:rPr sz="900" spc="-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10" dirty="0">
                <a:solidFill>
                  <a:srgbClr val="37464E"/>
                </a:solidFill>
                <a:latin typeface="Arial MT"/>
                <a:cs typeface="Arial MT"/>
              </a:rPr>
              <a:t>gate</a:t>
            </a:r>
            <a:r>
              <a:rPr sz="900" spc="-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cuts</a:t>
            </a:r>
            <a:r>
              <a:rPr sz="900" spc="-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30" dirty="0">
                <a:solidFill>
                  <a:srgbClr val="37464E"/>
                </a:solidFill>
                <a:latin typeface="Arial MT"/>
                <a:cs typeface="Arial MT"/>
              </a:rPr>
              <a:t>produce</a:t>
            </a:r>
            <a:r>
              <a:rPr sz="900" spc="-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b="1" spc="-30" dirty="0">
                <a:solidFill>
                  <a:srgbClr val="37464E"/>
                </a:solidFill>
                <a:latin typeface="Arial"/>
                <a:cs typeface="Arial"/>
              </a:rPr>
              <a:t>2</a:t>
            </a:r>
            <a:r>
              <a:rPr sz="900" b="1" spc="-95" dirty="0">
                <a:solidFill>
                  <a:srgbClr val="37464E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37464E"/>
                </a:solidFill>
                <a:latin typeface="Arial"/>
                <a:cs typeface="Arial"/>
              </a:rPr>
              <a:t>592</a:t>
            </a:r>
            <a:r>
              <a:rPr sz="900" b="1" spc="-5" dirty="0">
                <a:solidFill>
                  <a:srgbClr val="37464E"/>
                </a:solidFill>
                <a:latin typeface="Arial"/>
                <a:cs typeface="Arial"/>
              </a:rPr>
              <a:t> </a:t>
            </a:r>
            <a:r>
              <a:rPr sz="900" b="1" spc="-45" dirty="0">
                <a:solidFill>
                  <a:srgbClr val="37464E"/>
                </a:solidFill>
                <a:latin typeface="Arial"/>
                <a:cs typeface="Arial"/>
              </a:rPr>
              <a:t>fragments</a:t>
            </a:r>
            <a:r>
              <a:rPr sz="900" spc="-45" dirty="0">
                <a:solidFill>
                  <a:srgbClr val="37464E"/>
                </a:solidFill>
                <a:latin typeface="Arial MT"/>
                <a:cs typeface="Arial MT"/>
              </a:rPr>
              <a:t>.</a:t>
            </a:r>
            <a:r>
              <a:rPr sz="900" spc="12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10" dirty="0">
                <a:solidFill>
                  <a:srgbClr val="37464E"/>
                </a:solidFill>
                <a:latin typeface="Arial MT"/>
                <a:cs typeface="Arial MT"/>
              </a:rPr>
              <a:t>Existing</a:t>
            </a:r>
            <a:r>
              <a:rPr sz="900" spc="-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30" dirty="0">
                <a:solidFill>
                  <a:srgbClr val="37464E"/>
                </a:solidFill>
                <a:latin typeface="Arial MT"/>
                <a:cs typeface="Arial MT"/>
              </a:rPr>
              <a:t>frameworks</a:t>
            </a:r>
            <a:r>
              <a:rPr sz="900" spc="-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10" dirty="0">
                <a:solidFill>
                  <a:srgbClr val="37464E"/>
                </a:solidFill>
                <a:latin typeface="Arial MT"/>
                <a:cs typeface="Arial MT"/>
              </a:rPr>
              <a:t>schedule 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them</a:t>
            </a:r>
            <a:r>
              <a:rPr sz="900" spc="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55" dirty="0">
                <a:solidFill>
                  <a:srgbClr val="37464E"/>
                </a:solidFill>
                <a:latin typeface="Arial MT"/>
                <a:cs typeface="Arial MT"/>
              </a:rPr>
              <a:t>as</a:t>
            </a:r>
            <a:r>
              <a:rPr sz="900" spc="1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30" dirty="0">
                <a:solidFill>
                  <a:srgbClr val="37464E"/>
                </a:solidFill>
                <a:latin typeface="Arial MT"/>
                <a:cs typeface="Arial MT"/>
              </a:rPr>
              <a:t>one</a:t>
            </a:r>
            <a:r>
              <a:rPr sz="900" spc="1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atomic</a:t>
            </a:r>
            <a:r>
              <a:rPr sz="900" spc="1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unit.</a:t>
            </a:r>
            <a:r>
              <a:rPr sz="900" spc="15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b="1" dirty="0">
                <a:solidFill>
                  <a:srgbClr val="37464E"/>
                </a:solidFill>
                <a:latin typeface="Arial"/>
                <a:cs typeface="Arial"/>
              </a:rPr>
              <a:t>DQR</a:t>
            </a:r>
            <a:r>
              <a:rPr sz="900" b="1" spc="15" dirty="0">
                <a:solidFill>
                  <a:srgbClr val="37464E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37464E"/>
                </a:solidFill>
                <a:latin typeface="Arial"/>
                <a:cs typeface="Arial"/>
              </a:rPr>
              <a:t>treats</a:t>
            </a:r>
            <a:r>
              <a:rPr sz="900" b="1" spc="15" dirty="0">
                <a:solidFill>
                  <a:srgbClr val="37464E"/>
                </a:solidFill>
                <a:latin typeface="Arial"/>
                <a:cs typeface="Arial"/>
              </a:rPr>
              <a:t> </a:t>
            </a:r>
            <a:r>
              <a:rPr sz="900" b="1" spc="-60" dirty="0">
                <a:solidFill>
                  <a:srgbClr val="37464E"/>
                </a:solidFill>
                <a:latin typeface="Arial"/>
                <a:cs typeface="Arial"/>
              </a:rPr>
              <a:t>each</a:t>
            </a:r>
            <a:r>
              <a:rPr sz="900" b="1" spc="15" dirty="0">
                <a:solidFill>
                  <a:srgbClr val="37464E"/>
                </a:solidFill>
                <a:latin typeface="Arial"/>
                <a:cs typeface="Arial"/>
              </a:rPr>
              <a:t> </a:t>
            </a:r>
            <a:r>
              <a:rPr sz="900" b="1" spc="-40" dirty="0">
                <a:solidFill>
                  <a:srgbClr val="37464E"/>
                </a:solidFill>
                <a:latin typeface="Arial"/>
                <a:cs typeface="Arial"/>
              </a:rPr>
              <a:t>fragment</a:t>
            </a:r>
            <a:r>
              <a:rPr sz="900" b="1" spc="10" dirty="0">
                <a:solidFill>
                  <a:srgbClr val="37464E"/>
                </a:solidFill>
                <a:latin typeface="Arial"/>
                <a:cs typeface="Arial"/>
              </a:rPr>
              <a:t> </a:t>
            </a:r>
            <a:r>
              <a:rPr sz="900" b="1" spc="-85" dirty="0">
                <a:solidFill>
                  <a:srgbClr val="37464E"/>
                </a:solidFill>
                <a:latin typeface="Arial"/>
                <a:cs typeface="Arial"/>
              </a:rPr>
              <a:t>as</a:t>
            </a:r>
            <a:r>
              <a:rPr sz="900" b="1" spc="25" dirty="0">
                <a:solidFill>
                  <a:srgbClr val="37464E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37464E"/>
                </a:solidFill>
                <a:latin typeface="Arial"/>
                <a:cs typeface="Arial"/>
              </a:rPr>
              <a:t>a</a:t>
            </a:r>
            <a:r>
              <a:rPr sz="900" b="1" spc="15" dirty="0">
                <a:solidFill>
                  <a:srgbClr val="37464E"/>
                </a:solidFill>
                <a:latin typeface="Arial"/>
                <a:cs typeface="Arial"/>
              </a:rPr>
              <a:t> </a:t>
            </a:r>
            <a:r>
              <a:rPr sz="900" b="1" spc="-60" dirty="0">
                <a:solidFill>
                  <a:srgbClr val="37464E"/>
                </a:solidFill>
                <a:latin typeface="Arial"/>
                <a:cs typeface="Arial"/>
              </a:rPr>
              <a:t>first-</a:t>
            </a:r>
            <a:r>
              <a:rPr sz="900" b="1" spc="-55" dirty="0">
                <a:solidFill>
                  <a:srgbClr val="37464E"/>
                </a:solidFill>
                <a:latin typeface="Arial"/>
                <a:cs typeface="Arial"/>
              </a:rPr>
              <a:t>class</a:t>
            </a:r>
            <a:r>
              <a:rPr sz="900" b="1" spc="15" dirty="0">
                <a:solidFill>
                  <a:srgbClr val="37464E"/>
                </a:solidFill>
                <a:latin typeface="Arial"/>
                <a:cs typeface="Arial"/>
              </a:rPr>
              <a:t> </a:t>
            </a:r>
            <a:r>
              <a:rPr sz="900" b="1" spc="-65" dirty="0">
                <a:solidFill>
                  <a:srgbClr val="37464E"/>
                </a:solidFill>
                <a:latin typeface="Arial"/>
                <a:cs typeface="Arial"/>
              </a:rPr>
              <a:t>schedulable</a:t>
            </a:r>
            <a:r>
              <a:rPr sz="900" b="1" spc="10" dirty="0">
                <a:solidFill>
                  <a:srgbClr val="37464E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37464E"/>
                </a:solidFill>
                <a:latin typeface="Arial"/>
                <a:cs typeface="Arial"/>
              </a:rPr>
              <a:t>unit.</a:t>
            </a:r>
            <a:endParaRPr sz="9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0" y="3115881"/>
            <a:ext cx="5760085" cy="124460"/>
          </a:xfrm>
          <a:custGeom>
            <a:avLst/>
            <a:gdLst/>
            <a:ahLst/>
            <a:cxnLst/>
            <a:rect l="l" t="t" r="r" b="b"/>
            <a:pathLst>
              <a:path w="5760085" h="124460">
                <a:moveTo>
                  <a:pt x="5759996" y="0"/>
                </a:moveTo>
                <a:lnTo>
                  <a:pt x="0" y="0"/>
                </a:lnTo>
                <a:lnTo>
                  <a:pt x="0" y="124117"/>
                </a:lnTo>
                <a:lnTo>
                  <a:pt x="5759996" y="124117"/>
                </a:lnTo>
                <a:lnTo>
                  <a:pt x="5759996" y="0"/>
                </a:lnTo>
                <a:close/>
              </a:path>
            </a:pathLst>
          </a:custGeom>
          <a:solidFill>
            <a:srgbClr val="E3E7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-12700" y="3104885"/>
            <a:ext cx="378587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u="heavy" spc="260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"/>
                <a:cs typeface="Arial"/>
              </a:rPr>
              <a:t>  </a:t>
            </a:r>
            <a:r>
              <a:rPr sz="700" b="1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"/>
                <a:cs typeface="Arial"/>
              </a:rPr>
              <a:t>R.</a:t>
            </a:r>
            <a:r>
              <a:rPr sz="700" b="1" u="heavy" spc="90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"/>
                <a:cs typeface="Arial"/>
              </a:rPr>
              <a:t> </a:t>
            </a:r>
            <a:r>
              <a:rPr sz="700" b="1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"/>
                <a:cs typeface="Arial"/>
              </a:rPr>
              <a:t>S.</a:t>
            </a:r>
            <a:r>
              <a:rPr sz="700" b="1" u="heavy" spc="95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"/>
                <a:cs typeface="Arial"/>
              </a:rPr>
              <a:t> </a:t>
            </a:r>
            <a:r>
              <a:rPr sz="700" b="1" u="heavy" spc="-20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"/>
                <a:cs typeface="Arial"/>
              </a:rPr>
              <a:t>Raigada-</a:t>
            </a:r>
            <a:r>
              <a:rPr sz="700" b="1" u="heavy" spc="-10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"/>
                <a:cs typeface="Arial"/>
              </a:rPr>
              <a:t>García</a:t>
            </a:r>
            <a:r>
              <a:rPr sz="700" b="1" u="heavy" spc="85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"/>
                <a:cs typeface="Arial"/>
              </a:rPr>
              <a:t> </a:t>
            </a:r>
            <a:r>
              <a:rPr sz="700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–</a:t>
            </a:r>
            <a:r>
              <a:rPr sz="700" u="heavy" spc="85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 </a:t>
            </a:r>
            <a:r>
              <a:rPr sz="700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DQR:</a:t>
            </a:r>
            <a:r>
              <a:rPr sz="700" u="heavy" spc="90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 </a:t>
            </a:r>
            <a:r>
              <a:rPr sz="700" u="heavy" spc="-10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Wave-</a:t>
            </a:r>
            <a:r>
              <a:rPr sz="700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Based</a:t>
            </a:r>
            <a:r>
              <a:rPr sz="700" u="heavy" spc="85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 </a:t>
            </a:r>
            <a:r>
              <a:rPr sz="700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Dispatch</a:t>
            </a:r>
            <a:r>
              <a:rPr sz="700" u="heavy" spc="85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 </a:t>
            </a:r>
            <a:r>
              <a:rPr sz="700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f</a:t>
            </a:r>
            <a:r>
              <a:rPr sz="700" dirty="0">
                <a:solidFill>
                  <a:srgbClr val="1A396B"/>
                </a:solidFill>
                <a:latin typeface="Arial MT"/>
                <a:cs typeface="Arial MT"/>
              </a:rPr>
              <a:t>or</a:t>
            </a:r>
            <a:r>
              <a:rPr sz="700" spc="90" dirty="0">
                <a:solidFill>
                  <a:srgbClr val="1A396B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1A396B"/>
                </a:solidFill>
                <a:latin typeface="Arial MT"/>
                <a:cs typeface="Arial MT"/>
              </a:rPr>
              <a:t>Circuit</a:t>
            </a:r>
            <a:r>
              <a:rPr sz="700" spc="85" dirty="0">
                <a:solidFill>
                  <a:srgbClr val="1A396B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1A396B"/>
                </a:solidFill>
                <a:latin typeface="Arial MT"/>
                <a:cs typeface="Arial MT"/>
              </a:rPr>
              <a:t>Cutting</a:t>
            </a:r>
            <a:r>
              <a:rPr sz="700" spc="85" dirty="0">
                <a:solidFill>
                  <a:srgbClr val="1A396B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1A396B"/>
                </a:solidFill>
                <a:latin typeface="Arial MT"/>
                <a:cs typeface="Arial MT"/>
              </a:rPr>
              <a:t>–</a:t>
            </a:r>
            <a:r>
              <a:rPr sz="700" spc="90" dirty="0">
                <a:solidFill>
                  <a:srgbClr val="1A396B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1A396B"/>
                </a:solidFill>
                <a:latin typeface="Arial MT"/>
                <a:cs typeface="Arial MT"/>
              </a:rPr>
              <a:t>ACM</a:t>
            </a:r>
            <a:r>
              <a:rPr sz="700" spc="85" dirty="0">
                <a:solidFill>
                  <a:srgbClr val="1A396B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1A396B"/>
                </a:solidFill>
                <a:latin typeface="Arial MT"/>
                <a:cs typeface="Arial MT"/>
              </a:rPr>
              <a:t>ICS</a:t>
            </a:r>
            <a:r>
              <a:rPr sz="700" spc="85" dirty="0">
                <a:solidFill>
                  <a:srgbClr val="1A396B"/>
                </a:solidFill>
                <a:latin typeface="Arial MT"/>
                <a:cs typeface="Arial MT"/>
              </a:rPr>
              <a:t> </a:t>
            </a:r>
            <a:r>
              <a:rPr sz="700" spc="-20" dirty="0">
                <a:solidFill>
                  <a:srgbClr val="1A396B"/>
                </a:solidFill>
                <a:latin typeface="Arial MT"/>
                <a:cs typeface="Arial MT"/>
              </a:rPr>
              <a:t>2026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440638" y="3104885"/>
            <a:ext cx="20574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solidFill>
                  <a:srgbClr val="1A396B"/>
                </a:solidFill>
                <a:latin typeface="Arial MT"/>
                <a:cs typeface="Arial MT"/>
              </a:rPr>
              <a:t>2</a:t>
            </a:r>
            <a:r>
              <a:rPr sz="700" spc="-70" dirty="0">
                <a:solidFill>
                  <a:srgbClr val="1A396B"/>
                </a:solidFill>
                <a:latin typeface="Arial MT"/>
                <a:cs typeface="Arial MT"/>
              </a:rPr>
              <a:t> </a:t>
            </a:r>
            <a:r>
              <a:rPr sz="700" spc="185" dirty="0">
                <a:solidFill>
                  <a:srgbClr val="1A396B"/>
                </a:solidFill>
                <a:latin typeface="Arial MT"/>
                <a:cs typeface="Arial MT"/>
              </a:rPr>
              <a:t>/</a:t>
            </a:r>
            <a:r>
              <a:rPr sz="700" spc="-65" dirty="0">
                <a:solidFill>
                  <a:srgbClr val="1A396B"/>
                </a:solidFill>
                <a:latin typeface="Arial MT"/>
                <a:cs typeface="Arial MT"/>
              </a:rPr>
              <a:t> </a:t>
            </a:r>
            <a:r>
              <a:rPr sz="700" spc="-50" dirty="0">
                <a:solidFill>
                  <a:srgbClr val="1A396B"/>
                </a:solidFill>
                <a:latin typeface="Arial MT"/>
                <a:cs typeface="Arial MT"/>
              </a:rPr>
              <a:t>5</a:t>
            </a:r>
            <a:endParaRPr sz="700">
              <a:latin typeface="Arial MT"/>
              <a:cs typeface="Arial MT"/>
            </a:endParaRPr>
          </a:p>
        </p:txBody>
      </p:sp>
    </p:spTree>
  </p:cSld>
  <p:clrMapOvr>
    <a:masterClrMapping/>
  </p:clrMapOvr>
  <p:transition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37960"/>
            <a:ext cx="5760085" cy="556895"/>
          </a:xfrm>
          <a:custGeom>
            <a:avLst/>
            <a:gdLst/>
            <a:ahLst/>
            <a:cxnLst/>
            <a:rect l="l" t="t" r="r" b="b"/>
            <a:pathLst>
              <a:path w="5760085" h="556895">
                <a:moveTo>
                  <a:pt x="5759996" y="0"/>
                </a:moveTo>
                <a:lnTo>
                  <a:pt x="0" y="0"/>
                </a:lnTo>
                <a:lnTo>
                  <a:pt x="0" y="556577"/>
                </a:lnTo>
                <a:lnTo>
                  <a:pt x="5759996" y="556577"/>
                </a:lnTo>
                <a:lnTo>
                  <a:pt x="5759996" y="0"/>
                </a:lnTo>
                <a:close/>
              </a:path>
            </a:pathLst>
          </a:custGeom>
          <a:solidFill>
            <a:srgbClr val="1A396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DQR:</a:t>
            </a:r>
            <a:r>
              <a:rPr spc="70" dirty="0"/>
              <a:t> </a:t>
            </a:r>
            <a:r>
              <a:rPr dirty="0"/>
              <a:t>Dynamic</a:t>
            </a:r>
            <a:r>
              <a:rPr spc="70" dirty="0"/>
              <a:t> </a:t>
            </a:r>
            <a:r>
              <a:rPr spc="-10" dirty="0"/>
              <a:t>Queue</a:t>
            </a:r>
            <a:r>
              <a:rPr spc="65" dirty="0"/>
              <a:t> </a:t>
            </a:r>
            <a:r>
              <a:rPr spc="-10" dirty="0"/>
              <a:t>Router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247523" y="363595"/>
            <a:ext cx="2423795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b="1" spc="-10" dirty="0">
                <a:solidFill>
                  <a:srgbClr val="B2EBF2"/>
                </a:solidFill>
                <a:latin typeface="Arial"/>
                <a:cs typeface="Arial"/>
              </a:rPr>
              <a:t>Three</a:t>
            </a:r>
            <a:r>
              <a:rPr sz="900" b="1" spc="5" dirty="0">
                <a:solidFill>
                  <a:srgbClr val="B2EBF2"/>
                </a:solidFill>
                <a:latin typeface="Arial"/>
                <a:cs typeface="Arial"/>
              </a:rPr>
              <a:t> </a:t>
            </a:r>
            <a:r>
              <a:rPr sz="900" b="1" spc="-55" dirty="0">
                <a:solidFill>
                  <a:srgbClr val="B2EBF2"/>
                </a:solidFill>
                <a:latin typeface="Arial"/>
                <a:cs typeface="Arial"/>
              </a:rPr>
              <a:t>contributions</a:t>
            </a:r>
            <a:r>
              <a:rPr sz="900" b="1" spc="10" dirty="0">
                <a:solidFill>
                  <a:srgbClr val="B2EBF2"/>
                </a:solidFill>
                <a:latin typeface="Arial"/>
                <a:cs typeface="Arial"/>
              </a:rPr>
              <a:t> </a:t>
            </a:r>
            <a:r>
              <a:rPr sz="900" b="1" spc="-60" dirty="0">
                <a:solidFill>
                  <a:srgbClr val="B2EBF2"/>
                </a:solidFill>
                <a:latin typeface="Arial"/>
                <a:cs typeface="Arial"/>
              </a:rPr>
              <a:t>bridging</a:t>
            </a:r>
            <a:r>
              <a:rPr sz="900" b="1" spc="10" dirty="0">
                <a:solidFill>
                  <a:srgbClr val="B2EBF2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B2EBF2"/>
                </a:solidFill>
                <a:latin typeface="Arial"/>
                <a:cs typeface="Arial"/>
              </a:rPr>
              <a:t>HPC</a:t>
            </a:r>
            <a:r>
              <a:rPr sz="900" b="1" spc="5" dirty="0">
                <a:solidFill>
                  <a:srgbClr val="B2EBF2"/>
                </a:solidFill>
                <a:latin typeface="Arial"/>
                <a:cs typeface="Arial"/>
              </a:rPr>
              <a:t> </a:t>
            </a:r>
            <a:r>
              <a:rPr sz="900" b="1" spc="-40" dirty="0">
                <a:solidFill>
                  <a:srgbClr val="B2EBF2"/>
                </a:solidFill>
                <a:latin typeface="Arial"/>
                <a:cs typeface="Arial"/>
              </a:rPr>
              <a:t>and</a:t>
            </a:r>
            <a:r>
              <a:rPr sz="900" b="1" spc="5" dirty="0">
                <a:solidFill>
                  <a:srgbClr val="B2EBF2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B2EBF2"/>
                </a:solidFill>
                <a:latin typeface="Arial"/>
                <a:cs typeface="Arial"/>
              </a:rPr>
              <a:t>quantum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89598" y="1062698"/>
            <a:ext cx="1915795" cy="631825"/>
            <a:chOff x="189598" y="1062698"/>
            <a:chExt cx="1915795" cy="631825"/>
          </a:xfrm>
        </p:grpSpPr>
        <p:sp>
          <p:nvSpPr>
            <p:cNvPr id="6" name="object 6"/>
            <p:cNvSpPr/>
            <p:nvPr/>
          </p:nvSpPr>
          <p:spPr>
            <a:xfrm>
              <a:off x="189598" y="1213470"/>
              <a:ext cx="1915795" cy="480695"/>
            </a:xfrm>
            <a:custGeom>
              <a:avLst/>
              <a:gdLst/>
              <a:ahLst/>
              <a:cxnLst/>
              <a:rect l="l" t="t" r="r" b="b"/>
              <a:pathLst>
                <a:path w="1915795" h="480694">
                  <a:moveTo>
                    <a:pt x="1867168" y="0"/>
                  </a:moveTo>
                  <a:lnTo>
                    <a:pt x="48080" y="0"/>
                  </a:lnTo>
                  <a:lnTo>
                    <a:pt x="29365" y="3778"/>
                  </a:lnTo>
                  <a:lnTo>
                    <a:pt x="14082" y="14082"/>
                  </a:lnTo>
                  <a:lnTo>
                    <a:pt x="3778" y="29365"/>
                  </a:lnTo>
                  <a:lnTo>
                    <a:pt x="0" y="48080"/>
                  </a:lnTo>
                  <a:lnTo>
                    <a:pt x="0" y="432515"/>
                  </a:lnTo>
                  <a:lnTo>
                    <a:pt x="3778" y="451230"/>
                  </a:lnTo>
                  <a:lnTo>
                    <a:pt x="14082" y="466513"/>
                  </a:lnTo>
                  <a:lnTo>
                    <a:pt x="29365" y="476817"/>
                  </a:lnTo>
                  <a:lnTo>
                    <a:pt x="48080" y="480595"/>
                  </a:lnTo>
                  <a:lnTo>
                    <a:pt x="1867168" y="480595"/>
                  </a:lnTo>
                  <a:lnTo>
                    <a:pt x="1885883" y="476817"/>
                  </a:lnTo>
                  <a:lnTo>
                    <a:pt x="1901166" y="466513"/>
                  </a:lnTo>
                  <a:lnTo>
                    <a:pt x="1911470" y="451230"/>
                  </a:lnTo>
                  <a:lnTo>
                    <a:pt x="1915249" y="432515"/>
                  </a:lnTo>
                  <a:lnTo>
                    <a:pt x="1915249" y="48080"/>
                  </a:lnTo>
                  <a:lnTo>
                    <a:pt x="1911470" y="29365"/>
                  </a:lnTo>
                  <a:lnTo>
                    <a:pt x="1901166" y="14082"/>
                  </a:lnTo>
                  <a:lnTo>
                    <a:pt x="1885883" y="3778"/>
                  </a:lnTo>
                  <a:lnTo>
                    <a:pt x="1867168" y="0"/>
                  </a:lnTo>
                  <a:close/>
                </a:path>
              </a:pathLst>
            </a:custGeom>
            <a:solidFill>
              <a:srgbClr val="1A3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99720" y="1223592"/>
              <a:ext cx="1895475" cy="460375"/>
            </a:xfrm>
            <a:custGeom>
              <a:avLst/>
              <a:gdLst/>
              <a:ahLst/>
              <a:cxnLst/>
              <a:rect l="l" t="t" r="r" b="b"/>
              <a:pathLst>
                <a:path w="1895475" h="460375">
                  <a:moveTo>
                    <a:pt x="1857046" y="0"/>
                  </a:moveTo>
                  <a:lnTo>
                    <a:pt x="37958" y="0"/>
                  </a:lnTo>
                  <a:lnTo>
                    <a:pt x="23183" y="2982"/>
                  </a:lnTo>
                  <a:lnTo>
                    <a:pt x="11117" y="11117"/>
                  </a:lnTo>
                  <a:lnTo>
                    <a:pt x="2982" y="23183"/>
                  </a:lnTo>
                  <a:lnTo>
                    <a:pt x="0" y="37958"/>
                  </a:lnTo>
                  <a:lnTo>
                    <a:pt x="0" y="422393"/>
                  </a:lnTo>
                  <a:lnTo>
                    <a:pt x="2982" y="437168"/>
                  </a:lnTo>
                  <a:lnTo>
                    <a:pt x="11117" y="449233"/>
                  </a:lnTo>
                  <a:lnTo>
                    <a:pt x="23183" y="457368"/>
                  </a:lnTo>
                  <a:lnTo>
                    <a:pt x="37958" y="460351"/>
                  </a:lnTo>
                  <a:lnTo>
                    <a:pt x="1857046" y="460351"/>
                  </a:lnTo>
                  <a:lnTo>
                    <a:pt x="1871821" y="457368"/>
                  </a:lnTo>
                  <a:lnTo>
                    <a:pt x="1883887" y="449233"/>
                  </a:lnTo>
                  <a:lnTo>
                    <a:pt x="1892022" y="437168"/>
                  </a:lnTo>
                  <a:lnTo>
                    <a:pt x="1895004" y="422393"/>
                  </a:lnTo>
                  <a:lnTo>
                    <a:pt x="1895004" y="37958"/>
                  </a:lnTo>
                  <a:lnTo>
                    <a:pt x="1892022" y="23183"/>
                  </a:lnTo>
                  <a:lnTo>
                    <a:pt x="1883887" y="11117"/>
                  </a:lnTo>
                  <a:lnTo>
                    <a:pt x="1871821" y="2982"/>
                  </a:lnTo>
                  <a:lnTo>
                    <a:pt x="1857046" y="0"/>
                  </a:lnTo>
                  <a:close/>
                </a:path>
              </a:pathLst>
            </a:custGeom>
            <a:solidFill>
              <a:srgbClr val="F1F3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9595" y="1062710"/>
              <a:ext cx="1484630" cy="222885"/>
            </a:xfrm>
            <a:custGeom>
              <a:avLst/>
              <a:gdLst/>
              <a:ahLst/>
              <a:cxnLst/>
              <a:rect l="l" t="t" r="r" b="b"/>
              <a:pathLst>
                <a:path w="1484630" h="222884">
                  <a:moveTo>
                    <a:pt x="1484223" y="39700"/>
                  </a:moveTo>
                  <a:lnTo>
                    <a:pt x="1481112" y="24244"/>
                  </a:lnTo>
                  <a:lnTo>
                    <a:pt x="1472603" y="11620"/>
                  </a:lnTo>
                  <a:lnTo>
                    <a:pt x="1459979" y="3111"/>
                  </a:lnTo>
                  <a:lnTo>
                    <a:pt x="1444523" y="0"/>
                  </a:lnTo>
                  <a:lnTo>
                    <a:pt x="39700" y="0"/>
                  </a:lnTo>
                  <a:lnTo>
                    <a:pt x="24244" y="3111"/>
                  </a:lnTo>
                  <a:lnTo>
                    <a:pt x="11620" y="11620"/>
                  </a:lnTo>
                  <a:lnTo>
                    <a:pt x="3111" y="24244"/>
                  </a:lnTo>
                  <a:lnTo>
                    <a:pt x="0" y="39700"/>
                  </a:lnTo>
                  <a:lnTo>
                    <a:pt x="0" y="183070"/>
                  </a:lnTo>
                  <a:lnTo>
                    <a:pt x="3111" y="198526"/>
                  </a:lnTo>
                  <a:lnTo>
                    <a:pt x="11620" y="211150"/>
                  </a:lnTo>
                  <a:lnTo>
                    <a:pt x="24244" y="219659"/>
                  </a:lnTo>
                  <a:lnTo>
                    <a:pt x="39700" y="222770"/>
                  </a:lnTo>
                  <a:lnTo>
                    <a:pt x="1444523" y="222770"/>
                  </a:lnTo>
                  <a:lnTo>
                    <a:pt x="1459979" y="219659"/>
                  </a:lnTo>
                  <a:lnTo>
                    <a:pt x="1472603" y="211150"/>
                  </a:lnTo>
                  <a:lnTo>
                    <a:pt x="1481112" y="198526"/>
                  </a:lnTo>
                  <a:lnTo>
                    <a:pt x="1484223" y="183070"/>
                  </a:lnTo>
                  <a:lnTo>
                    <a:pt x="1484223" y="39700"/>
                  </a:lnTo>
                  <a:close/>
                </a:path>
              </a:pathLst>
            </a:custGeom>
            <a:solidFill>
              <a:srgbClr val="1A3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189598" y="1769974"/>
            <a:ext cx="1915795" cy="631825"/>
            <a:chOff x="189598" y="1769974"/>
            <a:chExt cx="1915795" cy="631825"/>
          </a:xfrm>
        </p:grpSpPr>
        <p:sp>
          <p:nvSpPr>
            <p:cNvPr id="10" name="object 10"/>
            <p:cNvSpPr/>
            <p:nvPr/>
          </p:nvSpPr>
          <p:spPr>
            <a:xfrm>
              <a:off x="189598" y="1920758"/>
              <a:ext cx="1915795" cy="480695"/>
            </a:xfrm>
            <a:custGeom>
              <a:avLst/>
              <a:gdLst/>
              <a:ahLst/>
              <a:cxnLst/>
              <a:rect l="l" t="t" r="r" b="b"/>
              <a:pathLst>
                <a:path w="1915795" h="480694">
                  <a:moveTo>
                    <a:pt x="1867168" y="0"/>
                  </a:moveTo>
                  <a:lnTo>
                    <a:pt x="48080" y="0"/>
                  </a:lnTo>
                  <a:lnTo>
                    <a:pt x="29365" y="3778"/>
                  </a:lnTo>
                  <a:lnTo>
                    <a:pt x="14082" y="14082"/>
                  </a:lnTo>
                  <a:lnTo>
                    <a:pt x="3778" y="29365"/>
                  </a:lnTo>
                  <a:lnTo>
                    <a:pt x="0" y="48080"/>
                  </a:lnTo>
                  <a:lnTo>
                    <a:pt x="0" y="432515"/>
                  </a:lnTo>
                  <a:lnTo>
                    <a:pt x="3778" y="451230"/>
                  </a:lnTo>
                  <a:lnTo>
                    <a:pt x="14082" y="466513"/>
                  </a:lnTo>
                  <a:lnTo>
                    <a:pt x="29365" y="476817"/>
                  </a:lnTo>
                  <a:lnTo>
                    <a:pt x="48080" y="480595"/>
                  </a:lnTo>
                  <a:lnTo>
                    <a:pt x="1867168" y="480595"/>
                  </a:lnTo>
                  <a:lnTo>
                    <a:pt x="1885883" y="476817"/>
                  </a:lnTo>
                  <a:lnTo>
                    <a:pt x="1901166" y="466513"/>
                  </a:lnTo>
                  <a:lnTo>
                    <a:pt x="1911470" y="451230"/>
                  </a:lnTo>
                  <a:lnTo>
                    <a:pt x="1915249" y="432515"/>
                  </a:lnTo>
                  <a:lnTo>
                    <a:pt x="1915249" y="48080"/>
                  </a:lnTo>
                  <a:lnTo>
                    <a:pt x="1911470" y="29365"/>
                  </a:lnTo>
                  <a:lnTo>
                    <a:pt x="1901166" y="14082"/>
                  </a:lnTo>
                  <a:lnTo>
                    <a:pt x="1885883" y="3778"/>
                  </a:lnTo>
                  <a:lnTo>
                    <a:pt x="1867168" y="0"/>
                  </a:lnTo>
                  <a:close/>
                </a:path>
              </a:pathLst>
            </a:custGeom>
            <a:solidFill>
              <a:srgbClr val="1A3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99720" y="1930880"/>
              <a:ext cx="1895475" cy="460375"/>
            </a:xfrm>
            <a:custGeom>
              <a:avLst/>
              <a:gdLst/>
              <a:ahLst/>
              <a:cxnLst/>
              <a:rect l="l" t="t" r="r" b="b"/>
              <a:pathLst>
                <a:path w="1895475" h="460375">
                  <a:moveTo>
                    <a:pt x="1857046" y="0"/>
                  </a:moveTo>
                  <a:lnTo>
                    <a:pt x="37958" y="0"/>
                  </a:lnTo>
                  <a:lnTo>
                    <a:pt x="23183" y="2982"/>
                  </a:lnTo>
                  <a:lnTo>
                    <a:pt x="11117" y="11117"/>
                  </a:lnTo>
                  <a:lnTo>
                    <a:pt x="2982" y="23183"/>
                  </a:lnTo>
                  <a:lnTo>
                    <a:pt x="0" y="37958"/>
                  </a:lnTo>
                  <a:lnTo>
                    <a:pt x="0" y="422393"/>
                  </a:lnTo>
                  <a:lnTo>
                    <a:pt x="2982" y="437168"/>
                  </a:lnTo>
                  <a:lnTo>
                    <a:pt x="11117" y="449233"/>
                  </a:lnTo>
                  <a:lnTo>
                    <a:pt x="23183" y="457368"/>
                  </a:lnTo>
                  <a:lnTo>
                    <a:pt x="37958" y="460351"/>
                  </a:lnTo>
                  <a:lnTo>
                    <a:pt x="1857046" y="460351"/>
                  </a:lnTo>
                  <a:lnTo>
                    <a:pt x="1871821" y="457368"/>
                  </a:lnTo>
                  <a:lnTo>
                    <a:pt x="1883887" y="449233"/>
                  </a:lnTo>
                  <a:lnTo>
                    <a:pt x="1892022" y="437168"/>
                  </a:lnTo>
                  <a:lnTo>
                    <a:pt x="1895004" y="422393"/>
                  </a:lnTo>
                  <a:lnTo>
                    <a:pt x="1895004" y="37958"/>
                  </a:lnTo>
                  <a:lnTo>
                    <a:pt x="1892022" y="23183"/>
                  </a:lnTo>
                  <a:lnTo>
                    <a:pt x="1883887" y="11117"/>
                  </a:lnTo>
                  <a:lnTo>
                    <a:pt x="1871821" y="2982"/>
                  </a:lnTo>
                  <a:lnTo>
                    <a:pt x="1857046" y="0"/>
                  </a:lnTo>
                  <a:close/>
                </a:path>
              </a:pathLst>
            </a:custGeom>
            <a:solidFill>
              <a:srgbClr val="F1F3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69595" y="1769986"/>
              <a:ext cx="1487805" cy="222885"/>
            </a:xfrm>
            <a:custGeom>
              <a:avLst/>
              <a:gdLst/>
              <a:ahLst/>
              <a:cxnLst/>
              <a:rect l="l" t="t" r="r" b="b"/>
              <a:pathLst>
                <a:path w="1487805" h="222885">
                  <a:moveTo>
                    <a:pt x="1487690" y="39700"/>
                  </a:moveTo>
                  <a:lnTo>
                    <a:pt x="1484566" y="24244"/>
                  </a:lnTo>
                  <a:lnTo>
                    <a:pt x="1476057" y="11620"/>
                  </a:lnTo>
                  <a:lnTo>
                    <a:pt x="1463433" y="3111"/>
                  </a:lnTo>
                  <a:lnTo>
                    <a:pt x="1447990" y="0"/>
                  </a:lnTo>
                  <a:lnTo>
                    <a:pt x="39700" y="0"/>
                  </a:lnTo>
                  <a:lnTo>
                    <a:pt x="24244" y="3111"/>
                  </a:lnTo>
                  <a:lnTo>
                    <a:pt x="11620" y="11620"/>
                  </a:lnTo>
                  <a:lnTo>
                    <a:pt x="3111" y="24244"/>
                  </a:lnTo>
                  <a:lnTo>
                    <a:pt x="0" y="39700"/>
                  </a:lnTo>
                  <a:lnTo>
                    <a:pt x="0" y="183070"/>
                  </a:lnTo>
                  <a:lnTo>
                    <a:pt x="3111" y="198526"/>
                  </a:lnTo>
                  <a:lnTo>
                    <a:pt x="11620" y="211150"/>
                  </a:lnTo>
                  <a:lnTo>
                    <a:pt x="24244" y="219659"/>
                  </a:lnTo>
                  <a:lnTo>
                    <a:pt x="39700" y="222770"/>
                  </a:lnTo>
                  <a:lnTo>
                    <a:pt x="1447990" y="222770"/>
                  </a:lnTo>
                  <a:lnTo>
                    <a:pt x="1463433" y="219659"/>
                  </a:lnTo>
                  <a:lnTo>
                    <a:pt x="1476057" y="211150"/>
                  </a:lnTo>
                  <a:lnTo>
                    <a:pt x="1484566" y="198526"/>
                  </a:lnTo>
                  <a:lnTo>
                    <a:pt x="1487690" y="183070"/>
                  </a:lnTo>
                  <a:lnTo>
                    <a:pt x="1487690" y="39700"/>
                  </a:lnTo>
                  <a:close/>
                </a:path>
              </a:pathLst>
            </a:custGeom>
            <a:solidFill>
              <a:srgbClr val="1A3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189598" y="2477262"/>
            <a:ext cx="1941195" cy="540385"/>
            <a:chOff x="189598" y="2477262"/>
            <a:chExt cx="1941195" cy="540385"/>
          </a:xfrm>
        </p:grpSpPr>
        <p:sp>
          <p:nvSpPr>
            <p:cNvPr id="14" name="object 14"/>
            <p:cNvSpPr/>
            <p:nvPr/>
          </p:nvSpPr>
          <p:spPr>
            <a:xfrm>
              <a:off x="189598" y="2628045"/>
              <a:ext cx="1915795" cy="389255"/>
            </a:xfrm>
            <a:custGeom>
              <a:avLst/>
              <a:gdLst/>
              <a:ahLst/>
              <a:cxnLst/>
              <a:rect l="l" t="t" r="r" b="b"/>
              <a:pathLst>
                <a:path w="1915795" h="389255">
                  <a:moveTo>
                    <a:pt x="1867168" y="0"/>
                  </a:moveTo>
                  <a:lnTo>
                    <a:pt x="48080" y="0"/>
                  </a:lnTo>
                  <a:lnTo>
                    <a:pt x="29365" y="3778"/>
                  </a:lnTo>
                  <a:lnTo>
                    <a:pt x="14082" y="14082"/>
                  </a:lnTo>
                  <a:lnTo>
                    <a:pt x="3778" y="29365"/>
                  </a:lnTo>
                  <a:lnTo>
                    <a:pt x="0" y="48080"/>
                  </a:lnTo>
                  <a:lnTo>
                    <a:pt x="0" y="341127"/>
                  </a:lnTo>
                  <a:lnTo>
                    <a:pt x="3778" y="359842"/>
                  </a:lnTo>
                  <a:lnTo>
                    <a:pt x="14082" y="375125"/>
                  </a:lnTo>
                  <a:lnTo>
                    <a:pt x="29365" y="385429"/>
                  </a:lnTo>
                  <a:lnTo>
                    <a:pt x="48080" y="389207"/>
                  </a:lnTo>
                  <a:lnTo>
                    <a:pt x="1867168" y="389207"/>
                  </a:lnTo>
                  <a:lnTo>
                    <a:pt x="1885883" y="385429"/>
                  </a:lnTo>
                  <a:lnTo>
                    <a:pt x="1901166" y="375125"/>
                  </a:lnTo>
                  <a:lnTo>
                    <a:pt x="1911470" y="359842"/>
                  </a:lnTo>
                  <a:lnTo>
                    <a:pt x="1915249" y="341127"/>
                  </a:lnTo>
                  <a:lnTo>
                    <a:pt x="1915249" y="48080"/>
                  </a:lnTo>
                  <a:lnTo>
                    <a:pt x="1911470" y="29365"/>
                  </a:lnTo>
                  <a:lnTo>
                    <a:pt x="1901166" y="14082"/>
                  </a:lnTo>
                  <a:lnTo>
                    <a:pt x="1885883" y="3778"/>
                  </a:lnTo>
                  <a:lnTo>
                    <a:pt x="1867168" y="0"/>
                  </a:lnTo>
                  <a:close/>
                </a:path>
              </a:pathLst>
            </a:custGeom>
            <a:solidFill>
              <a:srgbClr val="1A3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99720" y="2638167"/>
              <a:ext cx="1895475" cy="369570"/>
            </a:xfrm>
            <a:custGeom>
              <a:avLst/>
              <a:gdLst/>
              <a:ahLst/>
              <a:cxnLst/>
              <a:rect l="l" t="t" r="r" b="b"/>
              <a:pathLst>
                <a:path w="1895475" h="369569">
                  <a:moveTo>
                    <a:pt x="1857046" y="0"/>
                  </a:moveTo>
                  <a:lnTo>
                    <a:pt x="37958" y="0"/>
                  </a:lnTo>
                  <a:lnTo>
                    <a:pt x="23183" y="2982"/>
                  </a:lnTo>
                  <a:lnTo>
                    <a:pt x="11117" y="11117"/>
                  </a:lnTo>
                  <a:lnTo>
                    <a:pt x="2982" y="23182"/>
                  </a:lnTo>
                  <a:lnTo>
                    <a:pt x="0" y="37958"/>
                  </a:lnTo>
                  <a:lnTo>
                    <a:pt x="0" y="331005"/>
                  </a:lnTo>
                  <a:lnTo>
                    <a:pt x="2982" y="345780"/>
                  </a:lnTo>
                  <a:lnTo>
                    <a:pt x="11117" y="357845"/>
                  </a:lnTo>
                  <a:lnTo>
                    <a:pt x="23183" y="365980"/>
                  </a:lnTo>
                  <a:lnTo>
                    <a:pt x="37958" y="368963"/>
                  </a:lnTo>
                  <a:lnTo>
                    <a:pt x="1857046" y="368963"/>
                  </a:lnTo>
                  <a:lnTo>
                    <a:pt x="1871821" y="365980"/>
                  </a:lnTo>
                  <a:lnTo>
                    <a:pt x="1883887" y="357845"/>
                  </a:lnTo>
                  <a:lnTo>
                    <a:pt x="1892022" y="345780"/>
                  </a:lnTo>
                  <a:lnTo>
                    <a:pt x="1895004" y="331005"/>
                  </a:lnTo>
                  <a:lnTo>
                    <a:pt x="1895004" y="37958"/>
                  </a:lnTo>
                  <a:lnTo>
                    <a:pt x="1892022" y="23182"/>
                  </a:lnTo>
                  <a:lnTo>
                    <a:pt x="1883887" y="11117"/>
                  </a:lnTo>
                  <a:lnTo>
                    <a:pt x="1871821" y="2982"/>
                  </a:lnTo>
                  <a:lnTo>
                    <a:pt x="1857046" y="0"/>
                  </a:lnTo>
                  <a:close/>
                </a:path>
              </a:pathLst>
            </a:custGeom>
            <a:solidFill>
              <a:srgbClr val="F1F3F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69595" y="2477274"/>
              <a:ext cx="1761489" cy="222885"/>
            </a:xfrm>
            <a:custGeom>
              <a:avLst/>
              <a:gdLst/>
              <a:ahLst/>
              <a:cxnLst/>
              <a:rect l="l" t="t" r="r" b="b"/>
              <a:pathLst>
                <a:path w="1761489" h="222885">
                  <a:moveTo>
                    <a:pt x="1761172" y="39700"/>
                  </a:moveTo>
                  <a:lnTo>
                    <a:pt x="1758048" y="24244"/>
                  </a:lnTo>
                  <a:lnTo>
                    <a:pt x="1749539" y="11620"/>
                  </a:lnTo>
                  <a:lnTo>
                    <a:pt x="1736915" y="3111"/>
                  </a:lnTo>
                  <a:lnTo>
                    <a:pt x="1721459" y="0"/>
                  </a:lnTo>
                  <a:lnTo>
                    <a:pt x="39700" y="0"/>
                  </a:lnTo>
                  <a:lnTo>
                    <a:pt x="24244" y="3111"/>
                  </a:lnTo>
                  <a:lnTo>
                    <a:pt x="11620" y="11620"/>
                  </a:lnTo>
                  <a:lnTo>
                    <a:pt x="3111" y="24244"/>
                  </a:lnTo>
                  <a:lnTo>
                    <a:pt x="0" y="39700"/>
                  </a:lnTo>
                  <a:lnTo>
                    <a:pt x="0" y="183070"/>
                  </a:lnTo>
                  <a:lnTo>
                    <a:pt x="3111" y="198526"/>
                  </a:lnTo>
                  <a:lnTo>
                    <a:pt x="11620" y="211150"/>
                  </a:lnTo>
                  <a:lnTo>
                    <a:pt x="24244" y="219659"/>
                  </a:lnTo>
                  <a:lnTo>
                    <a:pt x="39700" y="222770"/>
                  </a:lnTo>
                  <a:lnTo>
                    <a:pt x="1721459" y="222770"/>
                  </a:lnTo>
                  <a:lnTo>
                    <a:pt x="1736915" y="219659"/>
                  </a:lnTo>
                  <a:lnTo>
                    <a:pt x="1749539" y="211150"/>
                  </a:lnTo>
                  <a:lnTo>
                    <a:pt x="1758048" y="198526"/>
                  </a:lnTo>
                  <a:lnTo>
                    <a:pt x="1761172" y="183070"/>
                  </a:lnTo>
                  <a:lnTo>
                    <a:pt x="1761172" y="39700"/>
                  </a:lnTo>
                  <a:close/>
                </a:path>
              </a:pathLst>
            </a:custGeom>
            <a:solidFill>
              <a:srgbClr val="1A3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176898" y="776703"/>
            <a:ext cx="1844675" cy="2164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b="1" dirty="0">
                <a:solidFill>
                  <a:srgbClr val="1A396B"/>
                </a:solidFill>
                <a:latin typeface="Arial"/>
                <a:cs typeface="Arial"/>
              </a:rPr>
              <a:t>Three</a:t>
            </a:r>
            <a:r>
              <a:rPr sz="1200" b="1" spc="90" dirty="0">
                <a:solidFill>
                  <a:srgbClr val="1A396B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1A396B"/>
                </a:solidFill>
                <a:latin typeface="Arial"/>
                <a:cs typeface="Arial"/>
              </a:rPr>
              <a:t>Contributions</a:t>
            </a:r>
            <a:endParaRPr sz="1200">
              <a:latin typeface="Arial"/>
              <a:cs typeface="Arial"/>
            </a:endParaRPr>
          </a:p>
          <a:p>
            <a:pPr marL="461645" indent="-146685">
              <a:lnSpc>
                <a:spcPct val="100000"/>
              </a:lnSpc>
              <a:spcBef>
                <a:spcPts val="930"/>
              </a:spcBef>
              <a:buAutoNum type="arabicPeriod"/>
              <a:tabLst>
                <a:tab pos="461645" algn="l"/>
              </a:tabLst>
            </a:pPr>
            <a:r>
              <a:rPr sz="900" b="1" spc="-45" dirty="0">
                <a:solidFill>
                  <a:srgbClr val="FFFFFF"/>
                </a:solidFill>
                <a:latin typeface="Arial"/>
                <a:cs typeface="Arial"/>
              </a:rPr>
              <a:t>Fragment</a:t>
            </a:r>
            <a:r>
              <a:rPr sz="900" b="1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Arial"/>
                <a:cs typeface="Arial"/>
              </a:rPr>
              <a:t>Abstraction</a:t>
            </a:r>
            <a:endParaRPr sz="900">
              <a:latin typeface="Arial"/>
              <a:cs typeface="Arial"/>
            </a:endParaRPr>
          </a:p>
          <a:p>
            <a:pPr marL="121920" marR="17780" algn="just">
              <a:lnSpc>
                <a:spcPts val="950"/>
              </a:lnSpc>
              <a:spcBef>
                <a:spcPts val="360"/>
              </a:spcBef>
            </a:pPr>
            <a:r>
              <a:rPr sz="800" spc="-25" dirty="0">
                <a:latin typeface="Arial MT"/>
                <a:cs typeface="Arial MT"/>
              </a:rPr>
              <a:t>Backend-</a:t>
            </a:r>
            <a:r>
              <a:rPr sz="800" dirty="0">
                <a:latin typeface="Arial MT"/>
                <a:cs typeface="Arial MT"/>
              </a:rPr>
              <a:t>agnostic</a:t>
            </a:r>
            <a:r>
              <a:rPr sz="800" spc="180" dirty="0">
                <a:latin typeface="Arial MT"/>
                <a:cs typeface="Arial MT"/>
              </a:rPr>
              <a:t>  </a:t>
            </a:r>
            <a:r>
              <a:rPr sz="800" dirty="0">
                <a:latin typeface="Arial MT"/>
                <a:cs typeface="Arial MT"/>
              </a:rPr>
              <a:t>descriptor</a:t>
            </a:r>
            <a:r>
              <a:rPr sz="800" spc="185" dirty="0">
                <a:latin typeface="Arial MT"/>
                <a:cs typeface="Arial MT"/>
              </a:rPr>
              <a:t>  </a:t>
            </a:r>
            <a:r>
              <a:rPr sz="800" spc="-10" dirty="0">
                <a:latin typeface="Arial MT"/>
                <a:cs typeface="Arial MT"/>
              </a:rPr>
              <a:t>tuple. Scheduler </a:t>
            </a:r>
            <a:r>
              <a:rPr sz="800" dirty="0">
                <a:latin typeface="Arial MT"/>
                <a:cs typeface="Arial MT"/>
              </a:rPr>
              <a:t>never </a:t>
            </a:r>
            <a:r>
              <a:rPr sz="800" spc="-10" dirty="0">
                <a:latin typeface="Arial MT"/>
                <a:cs typeface="Arial MT"/>
              </a:rPr>
              <a:t>parses </a:t>
            </a:r>
            <a:r>
              <a:rPr sz="800" dirty="0">
                <a:latin typeface="Arial MT"/>
                <a:cs typeface="Arial MT"/>
              </a:rPr>
              <a:t>quantum </a:t>
            </a:r>
            <a:r>
              <a:rPr sz="800" spc="-20" dirty="0">
                <a:latin typeface="Arial MT"/>
                <a:cs typeface="Arial MT"/>
              </a:rPr>
              <a:t>cir-</a:t>
            </a:r>
            <a:r>
              <a:rPr sz="800" dirty="0">
                <a:latin typeface="Arial MT"/>
                <a:cs typeface="Arial MT"/>
              </a:rPr>
              <a:t>cuit</a:t>
            </a:r>
            <a:r>
              <a:rPr sz="800" spc="100" dirty="0">
                <a:latin typeface="Arial MT"/>
                <a:cs typeface="Arial MT"/>
              </a:rPr>
              <a:t> </a:t>
            </a:r>
            <a:r>
              <a:rPr sz="800" spc="-10" dirty="0">
                <a:latin typeface="Arial MT"/>
                <a:cs typeface="Arial MT"/>
              </a:rPr>
              <a:t>code.</a:t>
            </a:r>
            <a:endParaRPr sz="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sz="800">
              <a:latin typeface="Arial MT"/>
              <a:cs typeface="Arial MT"/>
            </a:endParaRPr>
          </a:p>
          <a:p>
            <a:pPr marL="461645" indent="-146685">
              <a:lnSpc>
                <a:spcPct val="100000"/>
              </a:lnSpc>
              <a:buAutoNum type="arabicPeriod" startAt="2"/>
              <a:tabLst>
                <a:tab pos="461645" algn="l"/>
              </a:tabLst>
            </a:pPr>
            <a:r>
              <a:rPr sz="900" b="1" spc="-50" dirty="0">
                <a:solidFill>
                  <a:srgbClr val="FFFFFF"/>
                </a:solidFill>
                <a:latin typeface="Arial"/>
                <a:cs typeface="Arial"/>
              </a:rPr>
              <a:t>Wave-</a:t>
            </a:r>
            <a:r>
              <a:rPr sz="900" b="1" spc="-65" dirty="0">
                <a:solidFill>
                  <a:srgbClr val="FFFFFF"/>
                </a:solidFill>
                <a:latin typeface="Arial"/>
                <a:cs typeface="Arial"/>
              </a:rPr>
              <a:t>Based</a:t>
            </a:r>
            <a:r>
              <a:rPr sz="900" b="1" spc="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FFFFFF"/>
                </a:solidFill>
                <a:latin typeface="Arial"/>
                <a:cs typeface="Arial"/>
              </a:rPr>
              <a:t>Dispatch</a:t>
            </a:r>
            <a:endParaRPr sz="900">
              <a:latin typeface="Arial"/>
              <a:cs typeface="Arial"/>
            </a:endParaRPr>
          </a:p>
          <a:p>
            <a:pPr marL="121920" marR="17780" algn="just">
              <a:lnSpc>
                <a:spcPts val="950"/>
              </a:lnSpc>
              <a:spcBef>
                <a:spcPts val="360"/>
              </a:spcBef>
            </a:pPr>
            <a:r>
              <a:rPr sz="800" spc="-10" dirty="0">
                <a:latin typeface="Arial MT"/>
                <a:cs typeface="Arial MT"/>
              </a:rPr>
              <a:t>Non-</a:t>
            </a:r>
            <a:r>
              <a:rPr sz="800" dirty="0">
                <a:latin typeface="Arial MT"/>
                <a:cs typeface="Arial MT"/>
              </a:rPr>
              <a:t>blocking</a:t>
            </a:r>
            <a:r>
              <a:rPr sz="800" spc="150" dirty="0">
                <a:latin typeface="Arial MT"/>
                <a:cs typeface="Arial MT"/>
              </a:rPr>
              <a:t>  </a:t>
            </a:r>
            <a:r>
              <a:rPr sz="800" dirty="0">
                <a:latin typeface="Arial MT"/>
                <a:cs typeface="Arial MT"/>
              </a:rPr>
              <a:t>pipeline</a:t>
            </a:r>
            <a:r>
              <a:rPr sz="800" spc="155" dirty="0">
                <a:latin typeface="Arial MT"/>
                <a:cs typeface="Arial MT"/>
              </a:rPr>
              <a:t>  </a:t>
            </a:r>
            <a:r>
              <a:rPr sz="800" spc="-25" dirty="0">
                <a:latin typeface="Arial MT"/>
                <a:cs typeface="Arial MT"/>
              </a:rPr>
              <a:t>concurrency.</a:t>
            </a:r>
            <a:r>
              <a:rPr sz="800" spc="-20" dirty="0">
                <a:latin typeface="Arial MT"/>
                <a:cs typeface="Arial MT"/>
              </a:rPr>
              <a:t> Per-</a:t>
            </a:r>
            <a:r>
              <a:rPr sz="800" dirty="0">
                <a:latin typeface="Arial MT"/>
                <a:cs typeface="Arial MT"/>
              </a:rPr>
              <a:t>fragment</a:t>
            </a:r>
            <a:r>
              <a:rPr sz="800" spc="140" dirty="0">
                <a:latin typeface="Arial MT"/>
                <a:cs typeface="Arial MT"/>
              </a:rPr>
              <a:t>  </a:t>
            </a:r>
            <a:r>
              <a:rPr sz="800" dirty="0">
                <a:latin typeface="Arial MT"/>
                <a:cs typeface="Arial MT"/>
              </a:rPr>
              <a:t>retry</a:t>
            </a:r>
            <a:r>
              <a:rPr sz="800" spc="140" dirty="0">
                <a:latin typeface="Arial MT"/>
                <a:cs typeface="Arial MT"/>
              </a:rPr>
              <a:t>  </a:t>
            </a:r>
            <a:r>
              <a:rPr sz="800" spc="100" dirty="0">
                <a:latin typeface="Arial MT"/>
                <a:cs typeface="Arial MT"/>
              </a:rPr>
              <a:t>&amp;</a:t>
            </a:r>
            <a:r>
              <a:rPr sz="800" spc="145" dirty="0">
                <a:latin typeface="Arial MT"/>
                <a:cs typeface="Arial MT"/>
              </a:rPr>
              <a:t>  </a:t>
            </a:r>
            <a:r>
              <a:rPr sz="800" spc="-10" dirty="0">
                <a:latin typeface="Arial MT"/>
                <a:cs typeface="Arial MT"/>
              </a:rPr>
              <a:t>QPU</a:t>
            </a:r>
            <a:r>
              <a:rPr sz="800" i="1" spc="-10" dirty="0">
                <a:latin typeface="Arial"/>
                <a:cs typeface="Arial"/>
              </a:rPr>
              <a:t>→</a:t>
            </a:r>
            <a:r>
              <a:rPr sz="800" spc="-10" dirty="0">
                <a:latin typeface="Arial MT"/>
                <a:cs typeface="Arial MT"/>
              </a:rPr>
              <a:t>CPU failover.</a:t>
            </a:r>
            <a:endParaRPr sz="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sz="800">
              <a:latin typeface="Arial MT"/>
              <a:cs typeface="Arial MT"/>
            </a:endParaRPr>
          </a:p>
          <a:p>
            <a:pPr marL="461009" indent="-146685">
              <a:lnSpc>
                <a:spcPct val="100000"/>
              </a:lnSpc>
              <a:buAutoNum type="arabicPeriod" startAt="3"/>
              <a:tabLst>
                <a:tab pos="461009" algn="l"/>
              </a:tabLst>
            </a:pPr>
            <a:r>
              <a:rPr sz="900" b="1" spc="-45" dirty="0">
                <a:solidFill>
                  <a:srgbClr val="FFFFFF"/>
                </a:solidFill>
                <a:latin typeface="Arial"/>
                <a:cs typeface="Arial"/>
              </a:rPr>
              <a:t>Production</a:t>
            </a:r>
            <a:r>
              <a:rPr sz="900" b="1" spc="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35" dirty="0">
                <a:solidFill>
                  <a:srgbClr val="FFFFFF"/>
                </a:solidFill>
                <a:latin typeface="Arial"/>
                <a:cs typeface="Arial"/>
              </a:rPr>
              <a:t>Implementation</a:t>
            </a:r>
            <a:endParaRPr sz="900">
              <a:latin typeface="Arial"/>
              <a:cs typeface="Arial"/>
            </a:endParaRPr>
          </a:p>
          <a:p>
            <a:pPr marL="121920" marR="17780" algn="just">
              <a:lnSpc>
                <a:spcPts val="950"/>
              </a:lnSpc>
              <a:spcBef>
                <a:spcPts val="390"/>
              </a:spcBef>
            </a:pPr>
            <a:r>
              <a:rPr sz="800" dirty="0">
                <a:latin typeface="Arial MT"/>
                <a:cs typeface="Arial MT"/>
              </a:rPr>
              <a:t>CESflA</a:t>
            </a:r>
            <a:r>
              <a:rPr sz="800" spc="204" dirty="0">
                <a:latin typeface="Arial MT"/>
                <a:cs typeface="Arial MT"/>
              </a:rPr>
              <a:t> </a:t>
            </a:r>
            <a:r>
              <a:rPr sz="800" dirty="0">
                <a:latin typeface="Arial MT"/>
                <a:cs typeface="Arial MT"/>
              </a:rPr>
              <a:t>Qmio</a:t>
            </a:r>
            <a:r>
              <a:rPr sz="800" spc="245" dirty="0">
                <a:latin typeface="Arial MT"/>
                <a:cs typeface="Arial MT"/>
              </a:rPr>
              <a:t> </a:t>
            </a:r>
            <a:r>
              <a:rPr sz="800" spc="190" dirty="0">
                <a:latin typeface="Arial MT"/>
                <a:cs typeface="Arial MT"/>
              </a:rPr>
              <a:t>+</a:t>
            </a:r>
            <a:r>
              <a:rPr sz="800" spc="245" dirty="0">
                <a:latin typeface="Arial MT"/>
                <a:cs typeface="Arial MT"/>
              </a:rPr>
              <a:t> </a:t>
            </a:r>
            <a:r>
              <a:rPr sz="800" dirty="0">
                <a:latin typeface="Arial MT"/>
                <a:cs typeface="Arial MT"/>
              </a:rPr>
              <a:t>IBM</a:t>
            </a:r>
            <a:r>
              <a:rPr sz="800" spc="245" dirty="0">
                <a:latin typeface="Arial MT"/>
                <a:cs typeface="Arial MT"/>
              </a:rPr>
              <a:t> </a:t>
            </a:r>
            <a:r>
              <a:rPr sz="800" dirty="0">
                <a:latin typeface="Arial MT"/>
                <a:cs typeface="Arial MT"/>
              </a:rPr>
              <a:t>Torino</a:t>
            </a:r>
            <a:r>
              <a:rPr sz="800" spc="245" dirty="0">
                <a:latin typeface="Arial MT"/>
                <a:cs typeface="Arial MT"/>
              </a:rPr>
              <a:t> </a:t>
            </a:r>
            <a:r>
              <a:rPr sz="800" spc="-20" dirty="0">
                <a:latin typeface="Arial MT"/>
                <a:cs typeface="Arial MT"/>
              </a:rPr>
              <a:t>(133</a:t>
            </a:r>
            <a:r>
              <a:rPr sz="800" spc="-40" dirty="0">
                <a:latin typeface="Arial MT"/>
                <a:cs typeface="Arial MT"/>
              </a:rPr>
              <a:t> </a:t>
            </a:r>
            <a:r>
              <a:rPr sz="800" spc="-50" dirty="0">
                <a:latin typeface="Arial MT"/>
                <a:cs typeface="Arial MT"/>
              </a:rPr>
              <a:t>q</a:t>
            </a:r>
            <a:r>
              <a:rPr sz="800" dirty="0">
                <a:latin typeface="Arial MT"/>
                <a:cs typeface="Arial MT"/>
              </a:rPr>
              <a:t> cloud).</a:t>
            </a:r>
            <a:r>
              <a:rPr sz="800" spc="120" dirty="0">
                <a:latin typeface="Arial MT"/>
                <a:cs typeface="Arial MT"/>
              </a:rPr>
              <a:t> </a:t>
            </a:r>
            <a:r>
              <a:rPr sz="800" dirty="0">
                <a:latin typeface="Arial MT"/>
                <a:cs typeface="Arial MT"/>
              </a:rPr>
              <a:t>Qdislib</a:t>
            </a:r>
            <a:r>
              <a:rPr sz="800" spc="425" dirty="0">
                <a:latin typeface="Arial MT"/>
                <a:cs typeface="Arial MT"/>
              </a:rPr>
              <a:t> </a:t>
            </a:r>
            <a:r>
              <a:rPr sz="800" dirty="0">
                <a:latin typeface="Arial MT"/>
                <a:cs typeface="Arial MT"/>
              </a:rPr>
              <a:t>Qulacs</a:t>
            </a:r>
            <a:r>
              <a:rPr sz="800" spc="425" dirty="0">
                <a:latin typeface="Arial MT"/>
                <a:cs typeface="Arial MT"/>
              </a:rPr>
              <a:t> </a:t>
            </a:r>
            <a:r>
              <a:rPr sz="800" spc="-10" dirty="0">
                <a:latin typeface="Arial MT"/>
                <a:cs typeface="Arial MT"/>
              </a:rPr>
              <a:t>QCore.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18" name="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315523" y="1009785"/>
            <a:ext cx="3231530" cy="1698946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319972" y="3109762"/>
            <a:ext cx="3224530" cy="1104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85"/>
              </a:lnSpc>
            </a:pPr>
            <a:r>
              <a:rPr sz="700" dirty="0">
                <a:solidFill>
                  <a:srgbClr val="90A4AD"/>
                </a:solidFill>
                <a:latin typeface="Arial MT"/>
                <a:cs typeface="Arial MT"/>
              </a:rPr>
              <a:t>Runtime</a:t>
            </a:r>
            <a:r>
              <a:rPr sz="700" spc="105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90A4AD"/>
                </a:solidFill>
                <a:latin typeface="Arial MT"/>
                <a:cs typeface="Arial MT"/>
              </a:rPr>
              <a:t>orchestration</a:t>
            </a:r>
            <a:r>
              <a:rPr sz="700" spc="105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90A4AD"/>
                </a:solidFill>
                <a:latin typeface="Arial MT"/>
                <a:cs typeface="Arial MT"/>
              </a:rPr>
              <a:t>layer:</a:t>
            </a:r>
            <a:r>
              <a:rPr sz="700" spc="210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90A4AD"/>
                </a:solidFill>
                <a:latin typeface="Arial MT"/>
                <a:cs typeface="Arial MT"/>
              </a:rPr>
              <a:t>fragment</a:t>
            </a:r>
            <a:r>
              <a:rPr sz="700" spc="105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90A4AD"/>
                </a:solidFill>
                <a:latin typeface="Arial MT"/>
                <a:cs typeface="Arial MT"/>
              </a:rPr>
              <a:t>descriptors</a:t>
            </a:r>
            <a:r>
              <a:rPr sz="700" spc="105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90A4AD"/>
                </a:solidFill>
                <a:latin typeface="Arial MT"/>
                <a:cs typeface="Arial MT"/>
              </a:rPr>
              <a:t>flow</a:t>
            </a:r>
            <a:r>
              <a:rPr sz="700" spc="105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90A4AD"/>
                </a:solidFill>
                <a:latin typeface="Arial MT"/>
                <a:cs typeface="Arial MT"/>
              </a:rPr>
              <a:t>from</a:t>
            </a:r>
            <a:r>
              <a:rPr sz="700" spc="105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90A4AD"/>
                </a:solidFill>
                <a:latin typeface="Arial MT"/>
                <a:cs typeface="Arial MT"/>
              </a:rPr>
              <a:t>the</a:t>
            </a:r>
            <a:r>
              <a:rPr sz="700" spc="105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90A4AD"/>
                </a:solidFill>
                <a:latin typeface="Arial MT"/>
                <a:cs typeface="Arial MT"/>
              </a:rPr>
              <a:t>circuit</a:t>
            </a:r>
            <a:r>
              <a:rPr sz="700" spc="110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spc="-10" dirty="0">
                <a:solidFill>
                  <a:srgbClr val="90A4AD"/>
                </a:solidFill>
                <a:latin typeface="Arial MT"/>
                <a:cs typeface="Arial MT"/>
              </a:rPr>
              <a:t>cutting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0" y="3115881"/>
            <a:ext cx="5760085" cy="124460"/>
          </a:xfrm>
          <a:custGeom>
            <a:avLst/>
            <a:gdLst/>
            <a:ahLst/>
            <a:cxnLst/>
            <a:rect l="l" t="t" r="r" b="b"/>
            <a:pathLst>
              <a:path w="5760085" h="124460">
                <a:moveTo>
                  <a:pt x="5759996" y="0"/>
                </a:moveTo>
                <a:lnTo>
                  <a:pt x="0" y="0"/>
                </a:lnTo>
                <a:lnTo>
                  <a:pt x="0" y="124117"/>
                </a:lnTo>
                <a:lnTo>
                  <a:pt x="5759996" y="124117"/>
                </a:lnTo>
                <a:lnTo>
                  <a:pt x="5759996" y="0"/>
                </a:lnTo>
                <a:close/>
              </a:path>
            </a:pathLst>
          </a:custGeom>
          <a:solidFill>
            <a:srgbClr val="E3E7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-12700" y="3104885"/>
            <a:ext cx="378587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b="1" u="heavy" spc="260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"/>
                <a:cs typeface="Arial"/>
              </a:rPr>
              <a:t>  </a:t>
            </a:r>
            <a:r>
              <a:rPr sz="700" b="1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"/>
                <a:cs typeface="Arial"/>
              </a:rPr>
              <a:t>R.</a:t>
            </a:r>
            <a:r>
              <a:rPr sz="700" b="1" u="heavy" spc="90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"/>
                <a:cs typeface="Arial"/>
              </a:rPr>
              <a:t> </a:t>
            </a:r>
            <a:r>
              <a:rPr sz="700" b="1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"/>
                <a:cs typeface="Arial"/>
              </a:rPr>
              <a:t>S.</a:t>
            </a:r>
            <a:r>
              <a:rPr sz="700" b="1" u="heavy" spc="95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"/>
                <a:cs typeface="Arial"/>
              </a:rPr>
              <a:t> </a:t>
            </a:r>
            <a:r>
              <a:rPr sz="700" b="1" u="heavy" spc="-20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"/>
                <a:cs typeface="Arial"/>
              </a:rPr>
              <a:t>Raigada-</a:t>
            </a:r>
            <a:r>
              <a:rPr sz="700" b="1" u="heavy" spc="-10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"/>
                <a:cs typeface="Arial"/>
              </a:rPr>
              <a:t>García</a:t>
            </a:r>
            <a:r>
              <a:rPr sz="700" b="1" u="heavy" spc="85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"/>
                <a:cs typeface="Arial"/>
              </a:rPr>
              <a:t> </a:t>
            </a:r>
            <a:r>
              <a:rPr sz="700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–</a:t>
            </a:r>
            <a:r>
              <a:rPr sz="700" u="heavy" spc="85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 </a:t>
            </a:r>
            <a:r>
              <a:rPr sz="700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DQR:</a:t>
            </a:r>
            <a:r>
              <a:rPr sz="700" u="heavy" spc="90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 </a:t>
            </a:r>
            <a:r>
              <a:rPr sz="700" u="heavy" spc="-10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Wave-</a:t>
            </a:r>
            <a:r>
              <a:rPr sz="700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Based</a:t>
            </a:r>
            <a:r>
              <a:rPr sz="700" u="heavy" spc="85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 </a:t>
            </a:r>
            <a:r>
              <a:rPr sz="700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Dispatch</a:t>
            </a:r>
            <a:r>
              <a:rPr sz="700" u="heavy" spc="85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 </a:t>
            </a:r>
            <a:r>
              <a:rPr sz="700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for</a:t>
            </a:r>
            <a:r>
              <a:rPr sz="700" u="heavy" spc="90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 </a:t>
            </a:r>
            <a:r>
              <a:rPr sz="700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Circuit</a:t>
            </a:r>
            <a:r>
              <a:rPr sz="700" u="heavy" spc="85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 </a:t>
            </a:r>
            <a:r>
              <a:rPr sz="700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Cutting</a:t>
            </a:r>
            <a:r>
              <a:rPr sz="700" u="heavy" spc="90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 </a:t>
            </a:r>
            <a:r>
              <a:rPr sz="700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–</a:t>
            </a:r>
            <a:r>
              <a:rPr sz="700" u="heavy" spc="85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 </a:t>
            </a:r>
            <a:r>
              <a:rPr sz="700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ACM</a:t>
            </a:r>
            <a:r>
              <a:rPr sz="700" u="heavy" spc="85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 </a:t>
            </a:r>
            <a:r>
              <a:rPr sz="700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IC</a:t>
            </a:r>
            <a:r>
              <a:rPr sz="700" dirty="0">
                <a:solidFill>
                  <a:srgbClr val="1A396B"/>
                </a:solidFill>
                <a:latin typeface="Arial MT"/>
                <a:cs typeface="Arial MT"/>
              </a:rPr>
              <a:t>S</a:t>
            </a:r>
            <a:r>
              <a:rPr sz="700" spc="90" dirty="0">
                <a:solidFill>
                  <a:srgbClr val="1A396B"/>
                </a:solidFill>
                <a:latin typeface="Arial MT"/>
                <a:cs typeface="Arial MT"/>
              </a:rPr>
              <a:t> </a:t>
            </a:r>
            <a:r>
              <a:rPr sz="700" spc="-20" dirty="0">
                <a:solidFill>
                  <a:srgbClr val="1A396B"/>
                </a:solidFill>
                <a:latin typeface="Arial MT"/>
                <a:cs typeface="Arial MT"/>
              </a:rPr>
              <a:t>2026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40656" y="3104885"/>
            <a:ext cx="20574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solidFill>
                  <a:srgbClr val="1A396B"/>
                </a:solidFill>
                <a:latin typeface="Arial MT"/>
                <a:cs typeface="Arial MT"/>
              </a:rPr>
              <a:t>3</a:t>
            </a:r>
            <a:r>
              <a:rPr sz="700" spc="-70" dirty="0">
                <a:solidFill>
                  <a:srgbClr val="1A396B"/>
                </a:solidFill>
                <a:latin typeface="Arial MT"/>
                <a:cs typeface="Arial MT"/>
              </a:rPr>
              <a:t> </a:t>
            </a:r>
            <a:r>
              <a:rPr sz="700" spc="185" dirty="0">
                <a:solidFill>
                  <a:srgbClr val="1A396B"/>
                </a:solidFill>
                <a:latin typeface="Arial MT"/>
                <a:cs typeface="Arial MT"/>
              </a:rPr>
              <a:t>/</a:t>
            </a:r>
            <a:r>
              <a:rPr sz="700" spc="-65" dirty="0">
                <a:solidFill>
                  <a:srgbClr val="1A396B"/>
                </a:solidFill>
                <a:latin typeface="Arial MT"/>
                <a:cs typeface="Arial MT"/>
              </a:rPr>
              <a:t> </a:t>
            </a:r>
            <a:r>
              <a:rPr sz="700" spc="-50" dirty="0">
                <a:solidFill>
                  <a:srgbClr val="1A396B"/>
                </a:solidFill>
                <a:latin typeface="Arial MT"/>
                <a:cs typeface="Arial MT"/>
              </a:rPr>
              <a:t>5</a:t>
            </a:r>
            <a:endParaRPr sz="700">
              <a:latin typeface="Arial MT"/>
              <a:cs typeface="Arial MT"/>
            </a:endParaRPr>
          </a:p>
        </p:txBody>
      </p:sp>
    </p:spTree>
  </p:cSld>
  <p:clrMapOvr>
    <a:masterClrMapping/>
  </p:clrMapOvr>
  <p:transition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8518" y="325638"/>
            <a:ext cx="1798320" cy="2076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200" b="1" spc="-35" dirty="0">
                <a:solidFill>
                  <a:srgbClr val="FFFFFF"/>
                </a:solidFill>
                <a:latin typeface="Arial"/>
                <a:cs typeface="Arial"/>
              </a:rPr>
              <a:t>Results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 on</a:t>
            </a:r>
            <a:r>
              <a:rPr sz="1200" b="1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CESGA </a:t>
            </a:r>
            <a:r>
              <a:rPr sz="1200" b="1" spc="-20" dirty="0">
                <a:solidFill>
                  <a:srgbClr val="FFFFFF"/>
                </a:solidFill>
                <a:latin typeface="Arial"/>
                <a:cs typeface="Arial"/>
              </a:rPr>
              <a:t>Qmio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747004" y="363595"/>
            <a:ext cx="2924175" cy="1625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900" b="1" spc="-25" dirty="0">
                <a:solidFill>
                  <a:srgbClr val="B2EBF2"/>
                </a:solidFill>
                <a:latin typeface="Arial"/>
                <a:cs typeface="Arial"/>
              </a:rPr>
              <a:t>32-</a:t>
            </a:r>
            <a:r>
              <a:rPr sz="900" b="1" spc="-30" dirty="0">
                <a:solidFill>
                  <a:srgbClr val="B2EBF2"/>
                </a:solidFill>
                <a:latin typeface="Arial"/>
                <a:cs typeface="Arial"/>
              </a:rPr>
              <a:t>qubit</a:t>
            </a:r>
            <a:r>
              <a:rPr sz="900" b="1" spc="20" dirty="0">
                <a:solidFill>
                  <a:srgbClr val="B2EBF2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B2EBF2"/>
                </a:solidFill>
                <a:latin typeface="Arial"/>
                <a:cs typeface="Arial"/>
              </a:rPr>
              <a:t>HEA</a:t>
            </a:r>
            <a:r>
              <a:rPr sz="900" b="1" spc="25" dirty="0">
                <a:solidFill>
                  <a:srgbClr val="B2EBF2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B2EBF2"/>
                </a:solidFill>
                <a:latin typeface="Arial"/>
                <a:cs typeface="Arial"/>
              </a:rPr>
              <a:t>·</a:t>
            </a:r>
            <a:r>
              <a:rPr sz="900" b="1" spc="25" dirty="0">
                <a:solidFill>
                  <a:srgbClr val="B2EBF2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B2EBF2"/>
                </a:solidFill>
                <a:latin typeface="Arial"/>
                <a:cs typeface="Arial"/>
              </a:rPr>
              <a:t>2</a:t>
            </a:r>
            <a:r>
              <a:rPr sz="900" b="1" spc="25" dirty="0">
                <a:solidFill>
                  <a:srgbClr val="B2EBF2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B2EBF2"/>
                </a:solidFill>
                <a:latin typeface="Arial"/>
                <a:cs typeface="Arial"/>
              </a:rPr>
              <a:t>real</a:t>
            </a:r>
            <a:r>
              <a:rPr sz="900" b="1" spc="20" dirty="0">
                <a:solidFill>
                  <a:srgbClr val="B2EBF2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B2EBF2"/>
                </a:solidFill>
                <a:latin typeface="Arial"/>
                <a:cs typeface="Arial"/>
              </a:rPr>
              <a:t>QPU</a:t>
            </a:r>
            <a:r>
              <a:rPr sz="900" b="1" spc="25" dirty="0">
                <a:solidFill>
                  <a:srgbClr val="B2EBF2"/>
                </a:solidFill>
                <a:latin typeface="Arial"/>
                <a:cs typeface="Arial"/>
              </a:rPr>
              <a:t> </a:t>
            </a:r>
            <a:r>
              <a:rPr sz="900" b="1" spc="-85" dirty="0">
                <a:solidFill>
                  <a:srgbClr val="B2EBF2"/>
                </a:solidFill>
                <a:latin typeface="Arial"/>
                <a:cs typeface="Arial"/>
              </a:rPr>
              <a:t>backends</a:t>
            </a:r>
            <a:r>
              <a:rPr sz="900" b="1" spc="25" dirty="0">
                <a:solidFill>
                  <a:srgbClr val="B2EBF2"/>
                </a:solidFill>
                <a:latin typeface="Arial"/>
                <a:cs typeface="Arial"/>
              </a:rPr>
              <a:t> </a:t>
            </a:r>
            <a:r>
              <a:rPr sz="900" b="1" dirty="0">
                <a:solidFill>
                  <a:srgbClr val="B2EBF2"/>
                </a:solidFill>
                <a:latin typeface="Arial"/>
                <a:cs typeface="Arial"/>
              </a:rPr>
              <a:t>·</a:t>
            </a:r>
            <a:r>
              <a:rPr sz="900" b="1" spc="25" dirty="0">
                <a:solidFill>
                  <a:srgbClr val="B2EBF2"/>
                </a:solidFill>
                <a:latin typeface="Arial"/>
                <a:cs typeface="Arial"/>
              </a:rPr>
              <a:t> </a:t>
            </a:r>
            <a:r>
              <a:rPr sz="900" i="1" dirty="0">
                <a:solidFill>
                  <a:srgbClr val="B2EBF2"/>
                </a:solidFill>
                <a:latin typeface="Arial"/>
                <a:cs typeface="Arial"/>
              </a:rPr>
              <a:t>k</a:t>
            </a:r>
            <a:r>
              <a:rPr sz="900" dirty="0">
                <a:solidFill>
                  <a:srgbClr val="B2EBF2"/>
                </a:solidFill>
                <a:latin typeface="Lucida Sans Unicode"/>
                <a:cs typeface="Lucida Sans Unicode"/>
              </a:rPr>
              <a:t>=</a:t>
            </a:r>
            <a:r>
              <a:rPr sz="900" dirty="0">
                <a:solidFill>
                  <a:srgbClr val="B2EBF2"/>
                </a:solidFill>
                <a:latin typeface="Arial MT"/>
                <a:cs typeface="Arial MT"/>
              </a:rPr>
              <a:t>2</a:t>
            </a:r>
            <a:r>
              <a:rPr sz="900" spc="25" dirty="0">
                <a:solidFill>
                  <a:srgbClr val="B2EBF2"/>
                </a:solidFill>
                <a:latin typeface="Arial MT"/>
                <a:cs typeface="Arial MT"/>
              </a:rPr>
              <a:t> </a:t>
            </a:r>
            <a:r>
              <a:rPr sz="900" b="1" spc="-40" dirty="0">
                <a:solidFill>
                  <a:srgbClr val="B2EBF2"/>
                </a:solidFill>
                <a:latin typeface="Arial"/>
                <a:cs typeface="Arial"/>
              </a:rPr>
              <a:t>and</a:t>
            </a:r>
            <a:r>
              <a:rPr sz="900" b="1" spc="20" dirty="0">
                <a:solidFill>
                  <a:srgbClr val="B2EBF2"/>
                </a:solidFill>
                <a:latin typeface="Arial"/>
                <a:cs typeface="Arial"/>
              </a:rPr>
              <a:t> </a:t>
            </a:r>
            <a:r>
              <a:rPr sz="900" i="1" dirty="0">
                <a:solidFill>
                  <a:srgbClr val="B2EBF2"/>
                </a:solidFill>
                <a:latin typeface="Arial"/>
                <a:cs typeface="Arial"/>
              </a:rPr>
              <a:t>k</a:t>
            </a:r>
            <a:r>
              <a:rPr sz="900" dirty="0">
                <a:solidFill>
                  <a:srgbClr val="B2EBF2"/>
                </a:solidFill>
                <a:latin typeface="Lucida Sans Unicode"/>
                <a:cs typeface="Lucida Sans Unicode"/>
              </a:rPr>
              <a:t>=</a:t>
            </a:r>
            <a:r>
              <a:rPr sz="900" dirty="0">
                <a:solidFill>
                  <a:srgbClr val="B2EBF2"/>
                </a:solidFill>
                <a:latin typeface="Arial MT"/>
                <a:cs typeface="Arial MT"/>
              </a:rPr>
              <a:t>4</a:t>
            </a:r>
            <a:r>
              <a:rPr sz="900" spc="25" dirty="0">
                <a:solidFill>
                  <a:srgbClr val="B2EBF2"/>
                </a:solidFill>
                <a:latin typeface="Arial MT"/>
                <a:cs typeface="Arial MT"/>
              </a:rPr>
              <a:t> </a:t>
            </a:r>
            <a:r>
              <a:rPr sz="900" b="1" spc="-20" dirty="0">
                <a:solidFill>
                  <a:srgbClr val="B2EBF2"/>
                </a:solidFill>
                <a:latin typeface="Arial"/>
                <a:cs typeface="Arial"/>
              </a:rPr>
              <a:t>cuts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60000" y="847929"/>
            <a:ext cx="1626870" cy="565785"/>
            <a:chOff x="360000" y="847929"/>
            <a:chExt cx="1626870" cy="565785"/>
          </a:xfrm>
        </p:grpSpPr>
        <p:sp>
          <p:nvSpPr>
            <p:cNvPr id="5" name="object 5"/>
            <p:cNvSpPr/>
            <p:nvPr/>
          </p:nvSpPr>
          <p:spPr>
            <a:xfrm>
              <a:off x="366326" y="854255"/>
              <a:ext cx="1614170" cy="553085"/>
            </a:xfrm>
            <a:custGeom>
              <a:avLst/>
              <a:gdLst/>
              <a:ahLst/>
              <a:cxnLst/>
              <a:rect l="l" t="t" r="r" b="b"/>
              <a:pathLst>
                <a:path w="1614170" h="553085">
                  <a:moveTo>
                    <a:pt x="1550391" y="0"/>
                  </a:moveTo>
                  <a:lnTo>
                    <a:pt x="63263" y="0"/>
                  </a:lnTo>
                  <a:lnTo>
                    <a:pt x="38638" y="4971"/>
                  </a:lnTo>
                  <a:lnTo>
                    <a:pt x="18529" y="18529"/>
                  </a:lnTo>
                  <a:lnTo>
                    <a:pt x="4971" y="38638"/>
                  </a:lnTo>
                  <a:lnTo>
                    <a:pt x="0" y="63263"/>
                  </a:lnTo>
                  <a:lnTo>
                    <a:pt x="0" y="489383"/>
                  </a:lnTo>
                  <a:lnTo>
                    <a:pt x="4971" y="514008"/>
                  </a:lnTo>
                  <a:lnTo>
                    <a:pt x="18529" y="534118"/>
                  </a:lnTo>
                  <a:lnTo>
                    <a:pt x="38638" y="547675"/>
                  </a:lnTo>
                  <a:lnTo>
                    <a:pt x="63263" y="552647"/>
                  </a:lnTo>
                  <a:lnTo>
                    <a:pt x="1550391" y="552647"/>
                  </a:lnTo>
                  <a:lnTo>
                    <a:pt x="1575016" y="547675"/>
                  </a:lnTo>
                  <a:lnTo>
                    <a:pt x="1595125" y="534118"/>
                  </a:lnTo>
                  <a:lnTo>
                    <a:pt x="1608683" y="514008"/>
                  </a:lnTo>
                  <a:lnTo>
                    <a:pt x="1613655" y="489383"/>
                  </a:lnTo>
                  <a:lnTo>
                    <a:pt x="1613655" y="63263"/>
                  </a:lnTo>
                  <a:lnTo>
                    <a:pt x="1608683" y="38638"/>
                  </a:lnTo>
                  <a:lnTo>
                    <a:pt x="1595125" y="18529"/>
                  </a:lnTo>
                  <a:lnTo>
                    <a:pt x="1575016" y="4971"/>
                  </a:lnTo>
                  <a:lnTo>
                    <a:pt x="1550391" y="0"/>
                  </a:lnTo>
                  <a:close/>
                </a:path>
              </a:pathLst>
            </a:custGeom>
            <a:solidFill>
              <a:srgbClr val="C8E5C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6326" y="854255"/>
              <a:ext cx="1614170" cy="553085"/>
            </a:xfrm>
            <a:custGeom>
              <a:avLst/>
              <a:gdLst/>
              <a:ahLst/>
              <a:cxnLst/>
              <a:rect l="l" t="t" r="r" b="b"/>
              <a:pathLst>
                <a:path w="1614170" h="553085">
                  <a:moveTo>
                    <a:pt x="1550391" y="0"/>
                  </a:moveTo>
                  <a:lnTo>
                    <a:pt x="63263" y="0"/>
                  </a:lnTo>
                  <a:lnTo>
                    <a:pt x="38638" y="4971"/>
                  </a:lnTo>
                  <a:lnTo>
                    <a:pt x="18529" y="18529"/>
                  </a:lnTo>
                  <a:lnTo>
                    <a:pt x="4971" y="38638"/>
                  </a:lnTo>
                  <a:lnTo>
                    <a:pt x="0" y="63263"/>
                  </a:lnTo>
                  <a:lnTo>
                    <a:pt x="0" y="489383"/>
                  </a:lnTo>
                  <a:lnTo>
                    <a:pt x="4971" y="514008"/>
                  </a:lnTo>
                  <a:lnTo>
                    <a:pt x="18529" y="534118"/>
                  </a:lnTo>
                  <a:lnTo>
                    <a:pt x="38638" y="547675"/>
                  </a:lnTo>
                  <a:lnTo>
                    <a:pt x="63263" y="552647"/>
                  </a:lnTo>
                  <a:lnTo>
                    <a:pt x="1550391" y="552647"/>
                  </a:lnTo>
                  <a:lnTo>
                    <a:pt x="1575016" y="547675"/>
                  </a:lnTo>
                  <a:lnTo>
                    <a:pt x="1595125" y="534118"/>
                  </a:lnTo>
                  <a:lnTo>
                    <a:pt x="1608683" y="514008"/>
                  </a:lnTo>
                  <a:lnTo>
                    <a:pt x="1613655" y="489383"/>
                  </a:lnTo>
                  <a:lnTo>
                    <a:pt x="1613655" y="63263"/>
                  </a:lnTo>
                  <a:lnTo>
                    <a:pt x="1608683" y="38638"/>
                  </a:lnTo>
                  <a:lnTo>
                    <a:pt x="1595125" y="18529"/>
                  </a:lnTo>
                  <a:lnTo>
                    <a:pt x="1575016" y="4971"/>
                  </a:lnTo>
                  <a:lnTo>
                    <a:pt x="1550391" y="0"/>
                  </a:lnTo>
                  <a:close/>
                </a:path>
              </a:pathLst>
            </a:custGeom>
            <a:ln w="12652">
              <a:solidFill>
                <a:srgbClr val="5FA46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99757" y="852958"/>
            <a:ext cx="1147445" cy="486409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95"/>
              </a:spcBef>
            </a:pPr>
            <a:r>
              <a:rPr sz="1200" b="1" spc="-10" dirty="0">
                <a:solidFill>
                  <a:srgbClr val="388D3B"/>
                </a:solidFill>
                <a:latin typeface="Arial"/>
                <a:cs typeface="Arial"/>
              </a:rPr>
              <a:t>1.11</a:t>
            </a:r>
            <a:r>
              <a:rPr sz="1200" i="1" spc="-10" dirty="0">
                <a:solidFill>
                  <a:srgbClr val="388D3B"/>
                </a:solidFill>
                <a:latin typeface="Verdana"/>
                <a:cs typeface="Verdana"/>
              </a:rPr>
              <a:t>×</a:t>
            </a:r>
            <a:endParaRPr sz="12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60"/>
              </a:spcBef>
            </a:pPr>
            <a:r>
              <a:rPr sz="700" spc="-10" dirty="0">
                <a:solidFill>
                  <a:srgbClr val="37464E"/>
                </a:solidFill>
                <a:latin typeface="Arial MT"/>
                <a:cs typeface="Arial MT"/>
              </a:rPr>
              <a:t>makespan</a:t>
            </a:r>
            <a:r>
              <a:rPr sz="700" spc="114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37464E"/>
                </a:solidFill>
                <a:latin typeface="Arial MT"/>
                <a:cs typeface="Arial MT"/>
              </a:rPr>
              <a:t>vs</a:t>
            </a:r>
            <a:r>
              <a:rPr sz="700" spc="12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37464E"/>
                </a:solidFill>
                <a:latin typeface="Arial MT"/>
                <a:cs typeface="Arial MT"/>
              </a:rPr>
              <a:t>CPU</a:t>
            </a:r>
            <a:r>
              <a:rPr sz="700" spc="12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700" spc="-10" dirty="0">
                <a:solidFill>
                  <a:srgbClr val="37464E"/>
                </a:solidFill>
                <a:latin typeface="Arial MT"/>
                <a:cs typeface="Arial MT"/>
              </a:rPr>
              <a:t>baseline</a:t>
            </a:r>
            <a:endParaRPr sz="7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355"/>
              </a:spcBef>
            </a:pPr>
            <a:r>
              <a:rPr sz="700" dirty="0">
                <a:solidFill>
                  <a:srgbClr val="37464E"/>
                </a:solidFill>
                <a:latin typeface="Arial MT"/>
                <a:cs typeface="Arial MT"/>
              </a:rPr>
              <a:t>(</a:t>
            </a:r>
            <a:r>
              <a:rPr sz="700" i="1" dirty="0">
                <a:solidFill>
                  <a:srgbClr val="37464E"/>
                </a:solidFill>
                <a:latin typeface="Sitka Text"/>
                <a:cs typeface="Sitka Text"/>
              </a:rPr>
              <a:t>L</a:t>
            </a:r>
            <a:r>
              <a:rPr sz="700" dirty="0">
                <a:solidFill>
                  <a:srgbClr val="37464E"/>
                </a:solidFill>
                <a:latin typeface="Verdana"/>
                <a:cs typeface="Verdana"/>
              </a:rPr>
              <a:t>=</a:t>
            </a:r>
            <a:r>
              <a:rPr sz="700" dirty="0">
                <a:solidFill>
                  <a:srgbClr val="37464E"/>
                </a:solidFill>
                <a:latin typeface="Arial MT"/>
                <a:cs typeface="Arial MT"/>
              </a:rPr>
              <a:t>1,</a:t>
            </a:r>
            <a:r>
              <a:rPr sz="700" spc="19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37464E"/>
                </a:solidFill>
                <a:latin typeface="Arial MT"/>
                <a:cs typeface="Arial MT"/>
              </a:rPr>
              <a:t>Policy</a:t>
            </a:r>
            <a:r>
              <a:rPr sz="700" spc="19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700" spc="25" dirty="0">
                <a:solidFill>
                  <a:srgbClr val="37464E"/>
                </a:solidFill>
                <a:latin typeface="Arial MT"/>
                <a:cs typeface="Arial MT"/>
              </a:rPr>
              <a:t>A)</a:t>
            </a:r>
            <a:endParaRPr sz="700">
              <a:latin typeface="Arial MT"/>
              <a:cs typeface="Arial MT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2073603" y="841428"/>
            <a:ext cx="1626870" cy="578485"/>
            <a:chOff x="2073603" y="841428"/>
            <a:chExt cx="1626870" cy="578485"/>
          </a:xfrm>
        </p:grpSpPr>
        <p:sp>
          <p:nvSpPr>
            <p:cNvPr id="9" name="object 9"/>
            <p:cNvSpPr/>
            <p:nvPr/>
          </p:nvSpPr>
          <p:spPr>
            <a:xfrm>
              <a:off x="2079929" y="847755"/>
              <a:ext cx="1614170" cy="565785"/>
            </a:xfrm>
            <a:custGeom>
              <a:avLst/>
              <a:gdLst/>
              <a:ahLst/>
              <a:cxnLst/>
              <a:rect l="l" t="t" r="r" b="b"/>
              <a:pathLst>
                <a:path w="1614170" h="565785">
                  <a:moveTo>
                    <a:pt x="1550391" y="0"/>
                  </a:moveTo>
                  <a:lnTo>
                    <a:pt x="63263" y="0"/>
                  </a:lnTo>
                  <a:lnTo>
                    <a:pt x="38638" y="4971"/>
                  </a:lnTo>
                  <a:lnTo>
                    <a:pt x="18529" y="18529"/>
                  </a:lnTo>
                  <a:lnTo>
                    <a:pt x="4971" y="38638"/>
                  </a:lnTo>
                  <a:lnTo>
                    <a:pt x="0" y="63263"/>
                  </a:lnTo>
                  <a:lnTo>
                    <a:pt x="0" y="502384"/>
                  </a:lnTo>
                  <a:lnTo>
                    <a:pt x="4971" y="527010"/>
                  </a:lnTo>
                  <a:lnTo>
                    <a:pt x="18529" y="547119"/>
                  </a:lnTo>
                  <a:lnTo>
                    <a:pt x="38638" y="560676"/>
                  </a:lnTo>
                  <a:lnTo>
                    <a:pt x="63263" y="565648"/>
                  </a:lnTo>
                  <a:lnTo>
                    <a:pt x="1550391" y="565648"/>
                  </a:lnTo>
                  <a:lnTo>
                    <a:pt x="1575016" y="560676"/>
                  </a:lnTo>
                  <a:lnTo>
                    <a:pt x="1595126" y="547119"/>
                  </a:lnTo>
                  <a:lnTo>
                    <a:pt x="1608683" y="527010"/>
                  </a:lnTo>
                  <a:lnTo>
                    <a:pt x="1613655" y="502384"/>
                  </a:lnTo>
                  <a:lnTo>
                    <a:pt x="1613655" y="63263"/>
                  </a:lnTo>
                  <a:lnTo>
                    <a:pt x="1608683" y="38638"/>
                  </a:lnTo>
                  <a:lnTo>
                    <a:pt x="1595126" y="18529"/>
                  </a:lnTo>
                  <a:lnTo>
                    <a:pt x="1575016" y="4971"/>
                  </a:lnTo>
                  <a:lnTo>
                    <a:pt x="1550391" y="0"/>
                  </a:lnTo>
                  <a:close/>
                </a:path>
              </a:pathLst>
            </a:custGeom>
            <a:solidFill>
              <a:srgbClr val="E7F8F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079929" y="847755"/>
              <a:ext cx="1614170" cy="565785"/>
            </a:xfrm>
            <a:custGeom>
              <a:avLst/>
              <a:gdLst/>
              <a:ahLst/>
              <a:cxnLst/>
              <a:rect l="l" t="t" r="r" b="b"/>
              <a:pathLst>
                <a:path w="1614170" h="565785">
                  <a:moveTo>
                    <a:pt x="1550391" y="0"/>
                  </a:moveTo>
                  <a:lnTo>
                    <a:pt x="63263" y="0"/>
                  </a:lnTo>
                  <a:lnTo>
                    <a:pt x="38638" y="4971"/>
                  </a:lnTo>
                  <a:lnTo>
                    <a:pt x="18529" y="18529"/>
                  </a:lnTo>
                  <a:lnTo>
                    <a:pt x="4971" y="38638"/>
                  </a:lnTo>
                  <a:lnTo>
                    <a:pt x="0" y="63263"/>
                  </a:lnTo>
                  <a:lnTo>
                    <a:pt x="0" y="502384"/>
                  </a:lnTo>
                  <a:lnTo>
                    <a:pt x="4971" y="527010"/>
                  </a:lnTo>
                  <a:lnTo>
                    <a:pt x="18529" y="547119"/>
                  </a:lnTo>
                  <a:lnTo>
                    <a:pt x="38638" y="560676"/>
                  </a:lnTo>
                  <a:lnTo>
                    <a:pt x="63263" y="565648"/>
                  </a:lnTo>
                  <a:lnTo>
                    <a:pt x="1550391" y="565648"/>
                  </a:lnTo>
                  <a:lnTo>
                    <a:pt x="1575016" y="560676"/>
                  </a:lnTo>
                  <a:lnTo>
                    <a:pt x="1595126" y="547119"/>
                  </a:lnTo>
                  <a:lnTo>
                    <a:pt x="1608683" y="527010"/>
                  </a:lnTo>
                  <a:lnTo>
                    <a:pt x="1613655" y="502384"/>
                  </a:lnTo>
                  <a:lnTo>
                    <a:pt x="1613655" y="63263"/>
                  </a:lnTo>
                  <a:lnTo>
                    <a:pt x="1608683" y="38638"/>
                  </a:lnTo>
                  <a:lnTo>
                    <a:pt x="1595126" y="18529"/>
                  </a:lnTo>
                  <a:lnTo>
                    <a:pt x="1575016" y="4971"/>
                  </a:lnTo>
                  <a:lnTo>
                    <a:pt x="1550391" y="0"/>
                  </a:lnTo>
                  <a:close/>
                </a:path>
              </a:pathLst>
            </a:custGeom>
            <a:ln w="12652">
              <a:solidFill>
                <a:srgbClr val="00838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294127" y="859426"/>
            <a:ext cx="1184910" cy="486409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95"/>
              </a:spcBef>
            </a:pPr>
            <a:r>
              <a:rPr sz="1200" b="1" dirty="0">
                <a:solidFill>
                  <a:srgbClr val="00838E"/>
                </a:solidFill>
                <a:latin typeface="Arial"/>
                <a:cs typeface="Arial"/>
              </a:rPr>
              <a:t>5</a:t>
            </a:r>
            <a:r>
              <a:rPr sz="1200" b="1" spc="-105" dirty="0">
                <a:solidFill>
                  <a:srgbClr val="00838E"/>
                </a:solidFill>
                <a:latin typeface="Arial"/>
                <a:cs typeface="Arial"/>
              </a:rPr>
              <a:t> </a:t>
            </a:r>
            <a:r>
              <a:rPr sz="1200" b="1" spc="35" dirty="0">
                <a:solidFill>
                  <a:srgbClr val="00838E"/>
                </a:solidFill>
                <a:latin typeface="Arial"/>
                <a:cs typeface="Arial"/>
              </a:rPr>
              <a:t>%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0"/>
              </a:spcBef>
            </a:pPr>
            <a:r>
              <a:rPr sz="700" dirty="0">
                <a:solidFill>
                  <a:srgbClr val="37464E"/>
                </a:solidFill>
                <a:latin typeface="Arial MT"/>
                <a:cs typeface="Arial MT"/>
              </a:rPr>
              <a:t>DQR</a:t>
            </a:r>
            <a:r>
              <a:rPr sz="700" spc="229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37464E"/>
                </a:solidFill>
                <a:latin typeface="Arial MT"/>
                <a:cs typeface="Arial MT"/>
              </a:rPr>
              <a:t>coordination</a:t>
            </a:r>
            <a:r>
              <a:rPr sz="700" spc="23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700" spc="-10" dirty="0">
                <a:solidFill>
                  <a:srgbClr val="37464E"/>
                </a:solidFill>
                <a:latin typeface="Arial MT"/>
                <a:cs typeface="Arial MT"/>
              </a:rPr>
              <a:t>overhead</a:t>
            </a:r>
            <a:endParaRPr sz="7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355"/>
              </a:spcBef>
            </a:pPr>
            <a:r>
              <a:rPr sz="700" dirty="0">
                <a:solidFill>
                  <a:srgbClr val="37464E"/>
                </a:solidFill>
                <a:latin typeface="Arial MT"/>
                <a:cs typeface="Arial MT"/>
              </a:rPr>
              <a:t>(</a:t>
            </a:r>
            <a:r>
              <a:rPr sz="700" i="1" dirty="0">
                <a:solidFill>
                  <a:srgbClr val="37464E"/>
                </a:solidFill>
                <a:latin typeface="Sitka Text"/>
                <a:cs typeface="Sitka Text"/>
              </a:rPr>
              <a:t>L</a:t>
            </a:r>
            <a:r>
              <a:rPr sz="700" dirty="0">
                <a:solidFill>
                  <a:srgbClr val="37464E"/>
                </a:solidFill>
                <a:latin typeface="Verdana"/>
                <a:cs typeface="Verdana"/>
              </a:rPr>
              <a:t>=</a:t>
            </a:r>
            <a:r>
              <a:rPr sz="700" dirty="0">
                <a:solidFill>
                  <a:srgbClr val="37464E"/>
                </a:solidFill>
                <a:latin typeface="Arial MT"/>
                <a:cs typeface="Arial MT"/>
              </a:rPr>
              <a:t>2,</a:t>
            </a:r>
            <a:r>
              <a:rPr sz="700" spc="15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700" spc="-10" dirty="0">
                <a:solidFill>
                  <a:srgbClr val="37464E"/>
                </a:solidFill>
                <a:latin typeface="Arial MT"/>
                <a:cs typeface="Arial MT"/>
              </a:rPr>
              <a:t>2</a:t>
            </a:r>
            <a:r>
              <a:rPr sz="700" spc="-6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37464E"/>
                </a:solidFill>
                <a:latin typeface="Arial MT"/>
                <a:cs typeface="Arial MT"/>
              </a:rPr>
              <a:t>592</a:t>
            </a:r>
            <a:r>
              <a:rPr sz="700" spc="15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700" spc="-10" dirty="0">
                <a:solidFill>
                  <a:srgbClr val="37464E"/>
                </a:solidFill>
                <a:latin typeface="Arial MT"/>
                <a:cs typeface="Arial MT"/>
              </a:rPr>
              <a:t>fragments)</a:t>
            </a:r>
            <a:endParaRPr sz="700">
              <a:latin typeface="Arial MT"/>
              <a:cs typeface="Arial M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787207" y="850388"/>
            <a:ext cx="1626870" cy="560705"/>
            <a:chOff x="3787207" y="850388"/>
            <a:chExt cx="1626870" cy="560705"/>
          </a:xfrm>
        </p:grpSpPr>
        <p:sp>
          <p:nvSpPr>
            <p:cNvPr id="13" name="object 13"/>
            <p:cNvSpPr/>
            <p:nvPr/>
          </p:nvSpPr>
          <p:spPr>
            <a:xfrm>
              <a:off x="3793533" y="856715"/>
              <a:ext cx="1614170" cy="548005"/>
            </a:xfrm>
            <a:custGeom>
              <a:avLst/>
              <a:gdLst/>
              <a:ahLst/>
              <a:cxnLst/>
              <a:rect l="l" t="t" r="r" b="b"/>
              <a:pathLst>
                <a:path w="1614170" h="548005">
                  <a:moveTo>
                    <a:pt x="1550391" y="0"/>
                  </a:moveTo>
                  <a:lnTo>
                    <a:pt x="63263" y="0"/>
                  </a:lnTo>
                  <a:lnTo>
                    <a:pt x="38638" y="4971"/>
                  </a:lnTo>
                  <a:lnTo>
                    <a:pt x="18529" y="18529"/>
                  </a:lnTo>
                  <a:lnTo>
                    <a:pt x="4971" y="38638"/>
                  </a:lnTo>
                  <a:lnTo>
                    <a:pt x="0" y="63263"/>
                  </a:lnTo>
                  <a:lnTo>
                    <a:pt x="0" y="484464"/>
                  </a:lnTo>
                  <a:lnTo>
                    <a:pt x="4971" y="509089"/>
                  </a:lnTo>
                  <a:lnTo>
                    <a:pt x="18529" y="529198"/>
                  </a:lnTo>
                  <a:lnTo>
                    <a:pt x="38638" y="542756"/>
                  </a:lnTo>
                  <a:lnTo>
                    <a:pt x="63263" y="547727"/>
                  </a:lnTo>
                  <a:lnTo>
                    <a:pt x="1550391" y="547727"/>
                  </a:lnTo>
                  <a:lnTo>
                    <a:pt x="1575016" y="542756"/>
                  </a:lnTo>
                  <a:lnTo>
                    <a:pt x="1595125" y="529198"/>
                  </a:lnTo>
                  <a:lnTo>
                    <a:pt x="1608683" y="509089"/>
                  </a:lnTo>
                  <a:lnTo>
                    <a:pt x="1613655" y="484464"/>
                  </a:lnTo>
                  <a:lnTo>
                    <a:pt x="1613655" y="63263"/>
                  </a:lnTo>
                  <a:lnTo>
                    <a:pt x="1608683" y="38638"/>
                  </a:lnTo>
                  <a:lnTo>
                    <a:pt x="1595125" y="18529"/>
                  </a:lnTo>
                  <a:lnTo>
                    <a:pt x="1575016" y="4971"/>
                  </a:lnTo>
                  <a:lnTo>
                    <a:pt x="1550391" y="0"/>
                  </a:lnTo>
                  <a:close/>
                </a:path>
              </a:pathLst>
            </a:custGeom>
            <a:solidFill>
              <a:srgbClr val="ECEFF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3793533" y="856715"/>
              <a:ext cx="1614170" cy="548005"/>
            </a:xfrm>
            <a:custGeom>
              <a:avLst/>
              <a:gdLst/>
              <a:ahLst/>
              <a:cxnLst/>
              <a:rect l="l" t="t" r="r" b="b"/>
              <a:pathLst>
                <a:path w="1614170" h="548005">
                  <a:moveTo>
                    <a:pt x="1550391" y="0"/>
                  </a:moveTo>
                  <a:lnTo>
                    <a:pt x="63263" y="0"/>
                  </a:lnTo>
                  <a:lnTo>
                    <a:pt x="38638" y="4971"/>
                  </a:lnTo>
                  <a:lnTo>
                    <a:pt x="18529" y="18529"/>
                  </a:lnTo>
                  <a:lnTo>
                    <a:pt x="4971" y="38638"/>
                  </a:lnTo>
                  <a:lnTo>
                    <a:pt x="0" y="63263"/>
                  </a:lnTo>
                  <a:lnTo>
                    <a:pt x="0" y="484464"/>
                  </a:lnTo>
                  <a:lnTo>
                    <a:pt x="4971" y="509089"/>
                  </a:lnTo>
                  <a:lnTo>
                    <a:pt x="18529" y="529198"/>
                  </a:lnTo>
                  <a:lnTo>
                    <a:pt x="38638" y="542756"/>
                  </a:lnTo>
                  <a:lnTo>
                    <a:pt x="63263" y="547727"/>
                  </a:lnTo>
                  <a:lnTo>
                    <a:pt x="1550391" y="547727"/>
                  </a:lnTo>
                  <a:lnTo>
                    <a:pt x="1575016" y="542756"/>
                  </a:lnTo>
                  <a:lnTo>
                    <a:pt x="1595125" y="529198"/>
                  </a:lnTo>
                  <a:lnTo>
                    <a:pt x="1608683" y="509089"/>
                  </a:lnTo>
                  <a:lnTo>
                    <a:pt x="1613655" y="484464"/>
                  </a:lnTo>
                  <a:lnTo>
                    <a:pt x="1613655" y="63263"/>
                  </a:lnTo>
                  <a:lnTo>
                    <a:pt x="1608683" y="38638"/>
                  </a:lnTo>
                  <a:lnTo>
                    <a:pt x="1595125" y="18529"/>
                  </a:lnTo>
                  <a:lnTo>
                    <a:pt x="1575016" y="4971"/>
                  </a:lnTo>
                  <a:lnTo>
                    <a:pt x="1550391" y="0"/>
                  </a:lnTo>
                  <a:close/>
                </a:path>
              </a:pathLst>
            </a:custGeom>
            <a:ln w="12652">
              <a:solidFill>
                <a:srgbClr val="1A39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167809" y="855387"/>
            <a:ext cx="865505" cy="486409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95"/>
              </a:spcBef>
            </a:pPr>
            <a:r>
              <a:rPr sz="1200" b="1" spc="-50" dirty="0">
                <a:solidFill>
                  <a:srgbClr val="1A396B"/>
                </a:solidFill>
                <a:latin typeface="Arial"/>
                <a:cs typeface="Arial"/>
              </a:rPr>
              <a:t>0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0"/>
              </a:spcBef>
            </a:pPr>
            <a:r>
              <a:rPr sz="700" dirty="0">
                <a:solidFill>
                  <a:srgbClr val="37464E"/>
                </a:solidFill>
                <a:latin typeface="Arial MT"/>
                <a:cs typeface="Arial MT"/>
              </a:rPr>
              <a:t>pipeline</a:t>
            </a:r>
            <a:r>
              <a:rPr sz="700" spc="19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700" spc="-10" dirty="0">
                <a:solidFill>
                  <a:srgbClr val="37464E"/>
                </a:solidFill>
                <a:latin typeface="Arial MT"/>
                <a:cs typeface="Arial MT"/>
              </a:rPr>
              <a:t>restarts</a:t>
            </a:r>
            <a:endParaRPr sz="7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355"/>
              </a:spcBef>
            </a:pPr>
            <a:r>
              <a:rPr sz="700" dirty="0">
                <a:solidFill>
                  <a:srgbClr val="37464E"/>
                </a:solidFill>
                <a:latin typeface="Arial MT"/>
                <a:cs typeface="Arial MT"/>
              </a:rPr>
              <a:t>during</a:t>
            </a:r>
            <a:r>
              <a:rPr sz="700" spc="19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37464E"/>
                </a:solidFill>
                <a:latin typeface="Arial MT"/>
                <a:cs typeface="Arial MT"/>
              </a:rPr>
              <a:t>QPU</a:t>
            </a:r>
            <a:r>
              <a:rPr sz="700" spc="20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700" spc="-10" dirty="0">
                <a:solidFill>
                  <a:srgbClr val="37464E"/>
                </a:solidFill>
                <a:latin typeface="Arial MT"/>
                <a:cs typeface="Arial MT"/>
              </a:rPr>
              <a:t>failover</a:t>
            </a:r>
            <a:endParaRPr sz="700">
              <a:latin typeface="Arial MT"/>
              <a:cs typeface="Arial MT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265049" y="1717243"/>
            <a:ext cx="2503805" cy="185420"/>
            <a:chOff x="265049" y="1717243"/>
            <a:chExt cx="2503805" cy="185420"/>
          </a:xfrm>
        </p:grpSpPr>
        <p:sp>
          <p:nvSpPr>
            <p:cNvPr id="17" name="object 17"/>
            <p:cNvSpPr/>
            <p:nvPr/>
          </p:nvSpPr>
          <p:spPr>
            <a:xfrm>
              <a:off x="265049" y="1717243"/>
              <a:ext cx="2503805" cy="185420"/>
            </a:xfrm>
            <a:custGeom>
              <a:avLst/>
              <a:gdLst/>
              <a:ahLst/>
              <a:cxnLst/>
              <a:rect l="l" t="t" r="r" b="b"/>
              <a:pathLst>
                <a:path w="2503805" h="185419">
                  <a:moveTo>
                    <a:pt x="0" y="185394"/>
                  </a:moveTo>
                  <a:lnTo>
                    <a:pt x="2503512" y="185394"/>
                  </a:lnTo>
                  <a:lnTo>
                    <a:pt x="2503512" y="0"/>
                  </a:lnTo>
                  <a:lnTo>
                    <a:pt x="0" y="0"/>
                  </a:lnTo>
                  <a:lnTo>
                    <a:pt x="0" y="185394"/>
                  </a:lnTo>
                  <a:close/>
                </a:path>
              </a:pathLst>
            </a:custGeom>
            <a:solidFill>
              <a:srgbClr val="F47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7213" y="1758861"/>
              <a:ext cx="114300" cy="111125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265049" y="1717243"/>
            <a:ext cx="2503805" cy="18542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95580">
              <a:lnSpc>
                <a:spcPct val="100000"/>
              </a:lnSpc>
              <a:spcBef>
                <a:spcPts val="200"/>
              </a:spcBef>
            </a:pPr>
            <a:r>
              <a:rPr sz="900" b="1" spc="-10" dirty="0">
                <a:solidFill>
                  <a:srgbClr val="FFFFFF"/>
                </a:solidFill>
                <a:latin typeface="Arial"/>
                <a:cs typeface="Arial"/>
              </a:rPr>
              <a:t>Without</a:t>
            </a:r>
            <a:r>
              <a:rPr sz="9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FFFFFF"/>
                </a:solidFill>
                <a:latin typeface="Arial"/>
                <a:cs typeface="Arial"/>
              </a:rPr>
              <a:t>DQR</a:t>
            </a:r>
            <a:endParaRPr sz="9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5049" y="1902637"/>
            <a:ext cx="2503805" cy="617220"/>
          </a:xfrm>
          <a:prstGeom prst="rect">
            <a:avLst/>
          </a:prstGeom>
          <a:solidFill>
            <a:srgbClr val="FFDFB2"/>
          </a:solidFill>
        </p:spPr>
        <p:txBody>
          <a:bodyPr vert="horz" wrap="square" lIns="0" tIns="22860" rIns="0" bIns="0" rtlCol="0">
            <a:spAutoFit/>
          </a:bodyPr>
          <a:lstStyle/>
          <a:p>
            <a:pPr marL="41910" marR="530225">
              <a:lnSpc>
                <a:spcPct val="101499"/>
              </a:lnSpc>
              <a:spcBef>
                <a:spcPts val="180"/>
              </a:spcBef>
            </a:pP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Qmio </a:t>
            </a:r>
            <a:r>
              <a:rPr sz="900" spc="-25" dirty="0">
                <a:solidFill>
                  <a:srgbClr val="37464E"/>
                </a:solidFill>
                <a:latin typeface="Arial MT"/>
                <a:cs typeface="Arial MT"/>
              </a:rPr>
              <a:t>rejects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 2 </a:t>
            </a:r>
            <a:r>
              <a:rPr sz="900" spc="-20" dirty="0">
                <a:solidFill>
                  <a:srgbClr val="37464E"/>
                </a:solidFill>
                <a:latin typeface="Arial MT"/>
                <a:cs typeface="Arial MT"/>
              </a:rPr>
              <a:t>fragments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20" dirty="0">
                <a:solidFill>
                  <a:srgbClr val="37464E"/>
                </a:solidFill>
                <a:latin typeface="Arial MT"/>
                <a:cs typeface="Arial MT"/>
              </a:rPr>
              <a:t>(unsupported </a:t>
            </a:r>
            <a:r>
              <a:rPr sz="900" spc="-10" dirty="0">
                <a:solidFill>
                  <a:srgbClr val="37464E"/>
                </a:solidFill>
                <a:latin typeface="Arial MT"/>
                <a:cs typeface="Arial MT"/>
              </a:rPr>
              <a:t>control-flow).</a:t>
            </a:r>
            <a:endParaRPr sz="900">
              <a:latin typeface="Arial MT"/>
              <a:cs typeface="Arial MT"/>
            </a:endParaRPr>
          </a:p>
          <a:p>
            <a:pPr marL="41910">
              <a:lnSpc>
                <a:spcPct val="100000"/>
              </a:lnSpc>
              <a:spcBef>
                <a:spcPts val="15"/>
              </a:spcBef>
            </a:pP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QPU</a:t>
            </a:r>
            <a:r>
              <a:rPr sz="900" spc="-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incompatibility </a:t>
            </a:r>
            <a:r>
              <a:rPr sz="900" spc="65" dirty="0">
                <a:solidFill>
                  <a:srgbClr val="37464E"/>
                </a:solidFill>
                <a:latin typeface="Lucida Sans Unicode"/>
                <a:cs typeface="Lucida Sans Unicode"/>
              </a:rPr>
              <a:t>⇒</a:t>
            </a:r>
            <a:r>
              <a:rPr sz="900" spc="-35" dirty="0">
                <a:solidFill>
                  <a:srgbClr val="37464E"/>
                </a:solidFill>
                <a:latin typeface="Lucida Sans Unicode"/>
                <a:cs typeface="Lucida Sans Unicode"/>
              </a:rPr>
              <a:t> </a:t>
            </a:r>
            <a:r>
              <a:rPr sz="900" b="1" spc="-25" dirty="0">
                <a:solidFill>
                  <a:srgbClr val="37464E"/>
                </a:solidFill>
                <a:latin typeface="Arial"/>
                <a:cs typeface="Arial"/>
              </a:rPr>
              <a:t>entire</a:t>
            </a:r>
            <a:r>
              <a:rPr sz="900" b="1" spc="5" dirty="0">
                <a:solidFill>
                  <a:srgbClr val="37464E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37464E"/>
                </a:solidFill>
                <a:latin typeface="Arial"/>
                <a:cs typeface="Arial"/>
              </a:rPr>
              <a:t>job</a:t>
            </a:r>
            <a:r>
              <a:rPr sz="900" b="1" spc="10" dirty="0">
                <a:solidFill>
                  <a:srgbClr val="37464E"/>
                </a:solidFill>
                <a:latin typeface="Arial"/>
                <a:cs typeface="Arial"/>
              </a:rPr>
              <a:t> </a:t>
            </a:r>
            <a:r>
              <a:rPr sz="900" b="1" spc="-10" dirty="0">
                <a:solidFill>
                  <a:srgbClr val="37464E"/>
                </a:solidFill>
                <a:latin typeface="Arial"/>
                <a:cs typeface="Arial"/>
              </a:rPr>
              <a:t>fails.</a:t>
            </a:r>
            <a:endParaRPr sz="900">
              <a:latin typeface="Arial"/>
              <a:cs typeface="Arial"/>
            </a:endParaRPr>
          </a:p>
          <a:p>
            <a:pPr marL="41910">
              <a:lnSpc>
                <a:spcPct val="100000"/>
              </a:lnSpc>
              <a:spcBef>
                <a:spcPts val="15"/>
              </a:spcBef>
            </a:pP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Manual</a:t>
            </a:r>
            <a:r>
              <a:rPr sz="900" spc="-1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40" dirty="0">
                <a:solidFill>
                  <a:srgbClr val="37464E"/>
                </a:solidFill>
                <a:latin typeface="Arial MT"/>
                <a:cs typeface="Arial MT"/>
              </a:rPr>
              <a:t>re-</a:t>
            </a:r>
            <a:r>
              <a:rPr sz="900" spc="-35" dirty="0">
                <a:solidFill>
                  <a:srgbClr val="37464E"/>
                </a:solidFill>
                <a:latin typeface="Arial MT"/>
                <a:cs typeface="Arial MT"/>
              </a:rPr>
              <a:t>submission</a:t>
            </a:r>
            <a:r>
              <a:rPr sz="900" spc="-10" dirty="0">
                <a:solidFill>
                  <a:srgbClr val="37464E"/>
                </a:solidFill>
                <a:latin typeface="Arial MT"/>
                <a:cs typeface="Arial MT"/>
              </a:rPr>
              <a:t> required.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991446" y="1717255"/>
            <a:ext cx="2503805" cy="186055"/>
            <a:chOff x="2991446" y="1717255"/>
            <a:chExt cx="2503805" cy="186055"/>
          </a:xfrm>
        </p:grpSpPr>
        <p:sp>
          <p:nvSpPr>
            <p:cNvPr id="22" name="object 22"/>
            <p:cNvSpPr/>
            <p:nvPr/>
          </p:nvSpPr>
          <p:spPr>
            <a:xfrm>
              <a:off x="2991446" y="1717255"/>
              <a:ext cx="2503805" cy="186055"/>
            </a:xfrm>
            <a:custGeom>
              <a:avLst/>
              <a:gdLst/>
              <a:ahLst/>
              <a:cxnLst/>
              <a:rect l="l" t="t" r="r" b="b"/>
              <a:pathLst>
                <a:path w="2503804" h="186055">
                  <a:moveTo>
                    <a:pt x="0" y="185432"/>
                  </a:moveTo>
                  <a:lnTo>
                    <a:pt x="2503512" y="185432"/>
                  </a:lnTo>
                  <a:lnTo>
                    <a:pt x="2503512" y="0"/>
                  </a:lnTo>
                  <a:lnTo>
                    <a:pt x="0" y="0"/>
                  </a:lnTo>
                  <a:lnTo>
                    <a:pt x="0" y="185432"/>
                  </a:lnTo>
                  <a:close/>
                </a:path>
              </a:pathLst>
            </a:custGeom>
            <a:solidFill>
              <a:srgbClr val="0083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33610" y="1758924"/>
              <a:ext cx="114300" cy="111125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2991446" y="1717255"/>
            <a:ext cx="2503805" cy="18605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95580">
              <a:lnSpc>
                <a:spcPct val="100000"/>
              </a:lnSpc>
              <a:spcBef>
                <a:spcPts val="200"/>
              </a:spcBef>
            </a:pPr>
            <a:r>
              <a:rPr sz="900" b="1" dirty="0">
                <a:solidFill>
                  <a:srgbClr val="FFFFFF"/>
                </a:solidFill>
                <a:latin typeface="Arial"/>
                <a:cs typeface="Arial"/>
              </a:rPr>
              <a:t>With</a:t>
            </a:r>
            <a:r>
              <a:rPr sz="90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b="1" spc="-25" dirty="0">
                <a:solidFill>
                  <a:srgbClr val="FFFFFF"/>
                </a:solidFill>
                <a:latin typeface="Arial"/>
                <a:cs typeface="Arial"/>
              </a:rPr>
              <a:t>DQR</a:t>
            </a:r>
            <a:endParaRPr sz="9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991446" y="1902688"/>
            <a:ext cx="2503805" cy="734060"/>
          </a:xfrm>
          <a:prstGeom prst="rect">
            <a:avLst/>
          </a:prstGeom>
          <a:solidFill>
            <a:srgbClr val="E7F8FB"/>
          </a:solidFill>
        </p:spPr>
        <p:txBody>
          <a:bodyPr vert="horz" wrap="square" lIns="0" tIns="24765" rIns="0" bIns="0" rtlCol="0">
            <a:spAutoFit/>
          </a:bodyPr>
          <a:lstStyle/>
          <a:p>
            <a:pPr marL="41910">
              <a:lnSpc>
                <a:spcPct val="100000"/>
              </a:lnSpc>
              <a:spcBef>
                <a:spcPts val="195"/>
              </a:spcBef>
            </a:pP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Qmio</a:t>
            </a:r>
            <a:r>
              <a:rPr sz="900" spc="-1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25" dirty="0">
                <a:solidFill>
                  <a:srgbClr val="37464E"/>
                </a:solidFill>
                <a:latin typeface="Arial MT"/>
                <a:cs typeface="Arial MT"/>
              </a:rPr>
              <a:t>rejects</a:t>
            </a:r>
            <a:r>
              <a:rPr sz="900" spc="-1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2</a:t>
            </a:r>
            <a:r>
              <a:rPr sz="900" spc="-1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25" dirty="0">
                <a:solidFill>
                  <a:srgbClr val="37464E"/>
                </a:solidFill>
                <a:latin typeface="Arial MT"/>
                <a:cs typeface="Arial MT"/>
              </a:rPr>
              <a:t>fragments</a:t>
            </a:r>
            <a:r>
              <a:rPr sz="900" spc="-1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65" dirty="0">
                <a:solidFill>
                  <a:srgbClr val="37464E"/>
                </a:solidFill>
                <a:latin typeface="Lucida Sans Unicode"/>
                <a:cs typeface="Lucida Sans Unicode"/>
              </a:rPr>
              <a:t>→</a:t>
            </a:r>
            <a:r>
              <a:rPr sz="900" spc="-50" dirty="0">
                <a:solidFill>
                  <a:srgbClr val="37464E"/>
                </a:solidFill>
                <a:latin typeface="Lucida Sans Unicode"/>
                <a:cs typeface="Lucida Sans Unicode"/>
              </a:rPr>
              <a:t> </a:t>
            </a:r>
            <a:r>
              <a:rPr sz="900" spc="-20" dirty="0">
                <a:solidFill>
                  <a:srgbClr val="37464E"/>
                </a:solidFill>
                <a:latin typeface="Arial MT"/>
                <a:cs typeface="Arial MT"/>
              </a:rPr>
              <a:t>max</a:t>
            </a:r>
            <a:r>
              <a:rPr sz="900" spc="-1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20" dirty="0">
                <a:solidFill>
                  <a:srgbClr val="37464E"/>
                </a:solidFill>
                <a:latin typeface="Arial MT"/>
                <a:cs typeface="Arial MT"/>
              </a:rPr>
              <a:t>retries</a:t>
            </a:r>
            <a:r>
              <a:rPr sz="900" spc="-1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10" dirty="0">
                <a:solidFill>
                  <a:srgbClr val="37464E"/>
                </a:solidFill>
                <a:latin typeface="Arial MT"/>
                <a:cs typeface="Arial MT"/>
              </a:rPr>
              <a:t>exceeded</a:t>
            </a:r>
            <a:endParaRPr sz="900">
              <a:latin typeface="Arial MT"/>
              <a:cs typeface="Arial MT"/>
            </a:endParaRPr>
          </a:p>
          <a:p>
            <a:pPr marL="41910">
              <a:lnSpc>
                <a:spcPct val="100000"/>
              </a:lnSpc>
              <a:spcBef>
                <a:spcPts val="15"/>
              </a:spcBef>
            </a:pPr>
            <a:r>
              <a:rPr sz="900" spc="65" dirty="0">
                <a:solidFill>
                  <a:srgbClr val="37464E"/>
                </a:solidFill>
                <a:latin typeface="Lucida Sans Unicode"/>
                <a:cs typeface="Lucida Sans Unicode"/>
              </a:rPr>
              <a:t>→</a:t>
            </a:r>
            <a:r>
              <a:rPr sz="900" spc="-20" dirty="0">
                <a:solidFill>
                  <a:srgbClr val="37464E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DQR</a:t>
            </a:r>
            <a:r>
              <a:rPr sz="900" spc="2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35" dirty="0">
                <a:solidFill>
                  <a:srgbClr val="37464E"/>
                </a:solidFill>
                <a:latin typeface="Arial MT"/>
                <a:cs typeface="Arial MT"/>
              </a:rPr>
              <a:t>re-</a:t>
            </a:r>
            <a:r>
              <a:rPr sz="900" spc="-30" dirty="0">
                <a:solidFill>
                  <a:srgbClr val="37464E"/>
                </a:solidFill>
                <a:latin typeface="Arial MT"/>
                <a:cs typeface="Arial MT"/>
              </a:rPr>
              <a:t>labels</a:t>
            </a:r>
            <a:r>
              <a:rPr sz="900" spc="2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b="1" spc="-10" dirty="0">
                <a:solidFill>
                  <a:srgbClr val="37464E"/>
                </a:solidFill>
                <a:latin typeface="Arial"/>
                <a:cs typeface="Arial"/>
              </a:rPr>
              <a:t>QC</a:t>
            </a:r>
            <a:r>
              <a:rPr sz="900" spc="-10" dirty="0">
                <a:solidFill>
                  <a:srgbClr val="37464E"/>
                </a:solidFill>
                <a:latin typeface="Lucida Sans Unicode"/>
                <a:cs typeface="Lucida Sans Unicode"/>
              </a:rPr>
              <a:t>→</a:t>
            </a:r>
            <a:r>
              <a:rPr sz="900" b="1" spc="-10" dirty="0">
                <a:solidFill>
                  <a:srgbClr val="37464E"/>
                </a:solidFill>
                <a:latin typeface="Arial"/>
                <a:cs typeface="Arial"/>
              </a:rPr>
              <a:t>HPC</a:t>
            </a:r>
            <a:endParaRPr sz="900">
              <a:latin typeface="Arial"/>
              <a:cs typeface="Arial"/>
            </a:endParaRPr>
          </a:p>
          <a:p>
            <a:pPr marL="41910">
              <a:lnSpc>
                <a:spcPct val="100000"/>
              </a:lnSpc>
              <a:spcBef>
                <a:spcPts val="15"/>
              </a:spcBef>
            </a:pPr>
            <a:r>
              <a:rPr sz="900" spc="65" dirty="0">
                <a:solidFill>
                  <a:srgbClr val="37464E"/>
                </a:solidFill>
                <a:latin typeface="Lucida Sans Unicode"/>
                <a:cs typeface="Lucida Sans Unicode"/>
              </a:rPr>
              <a:t>→</a:t>
            </a:r>
            <a:r>
              <a:rPr sz="900" spc="-50" dirty="0">
                <a:solidFill>
                  <a:srgbClr val="37464E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CPU</a:t>
            </a:r>
            <a:r>
              <a:rPr sz="900" spc="-1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simulation:</a:t>
            </a:r>
            <a:r>
              <a:rPr sz="900" spc="65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b="1" spc="-10" dirty="0">
                <a:solidFill>
                  <a:srgbClr val="37464E"/>
                </a:solidFill>
                <a:latin typeface="Arial"/>
                <a:cs typeface="Arial"/>
              </a:rPr>
              <a:t>SUCCESS</a:t>
            </a:r>
            <a:endParaRPr sz="900">
              <a:latin typeface="Arial"/>
              <a:cs typeface="Arial"/>
            </a:endParaRPr>
          </a:p>
          <a:p>
            <a:pPr marL="41910" marR="292735">
              <a:lnSpc>
                <a:spcPct val="101499"/>
              </a:lnSpc>
            </a:pPr>
            <a:r>
              <a:rPr sz="900" spc="65" dirty="0">
                <a:solidFill>
                  <a:srgbClr val="37464E"/>
                </a:solidFill>
                <a:latin typeface="Lucida Sans Unicode"/>
                <a:cs typeface="Lucida Sans Unicode"/>
              </a:rPr>
              <a:t>→</a:t>
            </a:r>
            <a:r>
              <a:rPr sz="900" spc="-25" dirty="0">
                <a:solidFill>
                  <a:srgbClr val="37464E"/>
                </a:solidFill>
                <a:latin typeface="Lucida Sans Unicode"/>
                <a:cs typeface="Lucida Sans Unicode"/>
              </a:rPr>
              <a:t> 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all</a:t>
            </a:r>
            <a:r>
              <a:rPr sz="900" spc="1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37464E"/>
                </a:solidFill>
                <a:latin typeface="Arial MT"/>
                <a:cs typeface="Arial MT"/>
              </a:rPr>
              <a:t>72</a:t>
            </a:r>
            <a:r>
              <a:rPr sz="900" spc="1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20" dirty="0">
                <a:solidFill>
                  <a:srgbClr val="37464E"/>
                </a:solidFill>
                <a:latin typeface="Arial MT"/>
                <a:cs typeface="Arial MT"/>
              </a:rPr>
              <a:t>fragments</a:t>
            </a:r>
            <a:r>
              <a:rPr sz="900" spc="1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spc="-10" dirty="0">
                <a:solidFill>
                  <a:srgbClr val="37464E"/>
                </a:solidFill>
                <a:latin typeface="Arial MT"/>
                <a:cs typeface="Arial MT"/>
              </a:rPr>
              <a:t>complete,</a:t>
            </a:r>
            <a:r>
              <a:rPr sz="900" spc="10" dirty="0">
                <a:solidFill>
                  <a:srgbClr val="37464E"/>
                </a:solidFill>
                <a:latin typeface="Arial MT"/>
                <a:cs typeface="Arial MT"/>
              </a:rPr>
              <a:t> </a:t>
            </a:r>
            <a:r>
              <a:rPr sz="900" b="1" dirty="0">
                <a:solidFill>
                  <a:srgbClr val="37464E"/>
                </a:solidFill>
                <a:latin typeface="Arial"/>
                <a:cs typeface="Arial"/>
              </a:rPr>
              <a:t>0</a:t>
            </a:r>
            <a:r>
              <a:rPr sz="900" b="1" spc="20" dirty="0">
                <a:solidFill>
                  <a:srgbClr val="37464E"/>
                </a:solidFill>
                <a:latin typeface="Arial"/>
                <a:cs typeface="Arial"/>
              </a:rPr>
              <a:t> </a:t>
            </a:r>
            <a:r>
              <a:rPr sz="900" b="1" spc="-40" dirty="0">
                <a:solidFill>
                  <a:srgbClr val="37464E"/>
                </a:solidFill>
                <a:latin typeface="Arial"/>
                <a:cs typeface="Arial"/>
              </a:rPr>
              <a:t>restarts,</a:t>
            </a:r>
            <a:r>
              <a:rPr sz="900" b="1" spc="15" dirty="0">
                <a:solidFill>
                  <a:srgbClr val="37464E"/>
                </a:solidFill>
                <a:latin typeface="Arial"/>
                <a:cs typeface="Arial"/>
              </a:rPr>
              <a:t> </a:t>
            </a:r>
            <a:r>
              <a:rPr sz="900" b="1" spc="-55" dirty="0">
                <a:solidFill>
                  <a:srgbClr val="37464E"/>
                </a:solidFill>
                <a:latin typeface="Arial"/>
                <a:cs typeface="Arial"/>
              </a:rPr>
              <a:t>no</a:t>
            </a:r>
            <a:r>
              <a:rPr sz="900" b="1" spc="-10" dirty="0">
                <a:solidFill>
                  <a:srgbClr val="37464E"/>
                </a:solidFill>
                <a:latin typeface="Arial"/>
                <a:cs typeface="Arial"/>
              </a:rPr>
              <a:t> intervention</a:t>
            </a:r>
            <a:endParaRPr sz="9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347294" y="2668018"/>
            <a:ext cx="5065395" cy="23304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982470" marR="5080" indent="-1970405">
              <a:lnSpc>
                <a:spcPts val="800"/>
              </a:lnSpc>
              <a:spcBef>
                <a:spcPts val="155"/>
              </a:spcBef>
            </a:pPr>
            <a:r>
              <a:rPr sz="700" i="1" dirty="0">
                <a:solidFill>
                  <a:srgbClr val="90A4AD"/>
                </a:solidFill>
                <a:latin typeface="Sitka Text"/>
                <a:cs typeface="Sitka Text"/>
              </a:rPr>
              <a:t>L</a:t>
            </a:r>
            <a:r>
              <a:rPr sz="700" dirty="0">
                <a:solidFill>
                  <a:srgbClr val="90A4AD"/>
                </a:solidFill>
                <a:latin typeface="Verdana"/>
                <a:cs typeface="Verdana"/>
              </a:rPr>
              <a:t>=</a:t>
            </a:r>
            <a:r>
              <a:rPr sz="700" dirty="0">
                <a:solidFill>
                  <a:srgbClr val="90A4AD"/>
                </a:solidFill>
                <a:latin typeface="Arial MT"/>
                <a:cs typeface="Arial MT"/>
              </a:rPr>
              <a:t>2</a:t>
            </a:r>
            <a:r>
              <a:rPr sz="700" spc="90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90A4AD"/>
                </a:solidFill>
                <a:latin typeface="Arial MT"/>
                <a:cs typeface="Arial MT"/>
              </a:rPr>
              <a:t>(2</a:t>
            </a:r>
            <a:r>
              <a:rPr sz="700" spc="-50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90A4AD"/>
                </a:solidFill>
                <a:latin typeface="Arial MT"/>
                <a:cs typeface="Arial MT"/>
              </a:rPr>
              <a:t>592</a:t>
            </a:r>
            <a:r>
              <a:rPr sz="700" spc="90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90A4AD"/>
                </a:solidFill>
                <a:latin typeface="Arial MT"/>
                <a:cs typeface="Arial MT"/>
              </a:rPr>
              <a:t>frags):</a:t>
            </a:r>
            <a:r>
              <a:rPr sz="700" spc="204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90A4AD"/>
                </a:solidFill>
                <a:latin typeface="Arial MT"/>
                <a:cs typeface="Arial MT"/>
              </a:rPr>
              <a:t>55%</a:t>
            </a:r>
            <a:r>
              <a:rPr sz="700" spc="90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90A4AD"/>
                </a:solidFill>
                <a:latin typeface="Arial MT"/>
                <a:cs typeface="Arial MT"/>
              </a:rPr>
              <a:t>of</a:t>
            </a:r>
            <a:r>
              <a:rPr sz="700" spc="90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90A4AD"/>
                </a:solidFill>
                <a:latin typeface="Arial MT"/>
                <a:cs typeface="Arial MT"/>
              </a:rPr>
              <a:t>DQR-time</a:t>
            </a:r>
            <a:r>
              <a:rPr sz="700" spc="90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spc="185" dirty="0">
                <a:solidFill>
                  <a:srgbClr val="90A4AD"/>
                </a:solidFill>
                <a:latin typeface="Arial MT"/>
                <a:cs typeface="Arial MT"/>
              </a:rPr>
              <a:t>=</a:t>
            </a:r>
            <a:r>
              <a:rPr sz="700" spc="95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spc="50" dirty="0">
                <a:solidFill>
                  <a:srgbClr val="90A4AD"/>
                </a:solidFill>
                <a:latin typeface="Arial MT"/>
                <a:cs typeface="Arial MT"/>
              </a:rPr>
              <a:t>IBM</a:t>
            </a:r>
            <a:r>
              <a:rPr sz="700" spc="90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90A4AD"/>
                </a:solidFill>
                <a:latin typeface="Arial MT"/>
                <a:cs typeface="Arial MT"/>
              </a:rPr>
              <a:t>Cloud</a:t>
            </a:r>
            <a:r>
              <a:rPr sz="700" spc="90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90A4AD"/>
                </a:solidFill>
                <a:latin typeface="Arial MT"/>
                <a:cs typeface="Arial MT"/>
              </a:rPr>
              <a:t>round-trip</a:t>
            </a:r>
            <a:r>
              <a:rPr sz="700" spc="90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90A4AD"/>
                </a:solidFill>
                <a:latin typeface="Arial MT"/>
                <a:cs typeface="Arial MT"/>
              </a:rPr>
              <a:t>latency;</a:t>
            </a:r>
            <a:r>
              <a:rPr sz="700" spc="100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90A4AD"/>
                </a:solidFill>
                <a:latin typeface="Arial MT"/>
                <a:cs typeface="Arial MT"/>
              </a:rPr>
              <a:t>40%</a:t>
            </a:r>
            <a:r>
              <a:rPr sz="700" spc="90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spc="185" dirty="0">
                <a:solidFill>
                  <a:srgbClr val="90A4AD"/>
                </a:solidFill>
                <a:latin typeface="Arial MT"/>
                <a:cs typeface="Arial MT"/>
              </a:rPr>
              <a:t>=</a:t>
            </a:r>
            <a:r>
              <a:rPr sz="700" spc="90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90A4AD"/>
                </a:solidFill>
                <a:latin typeface="Arial MT"/>
                <a:cs typeface="Arial MT"/>
              </a:rPr>
              <a:t>HPC</a:t>
            </a:r>
            <a:r>
              <a:rPr sz="700" spc="90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90A4AD"/>
                </a:solidFill>
                <a:latin typeface="Arial MT"/>
                <a:cs typeface="Arial MT"/>
              </a:rPr>
              <a:t>critical</a:t>
            </a:r>
            <a:r>
              <a:rPr sz="700" spc="95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90A4AD"/>
                </a:solidFill>
                <a:latin typeface="Arial MT"/>
                <a:cs typeface="Arial MT"/>
              </a:rPr>
              <a:t>path</a:t>
            </a:r>
            <a:r>
              <a:rPr sz="700" spc="90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90A4AD"/>
                </a:solidFill>
                <a:latin typeface="Arial MT"/>
                <a:cs typeface="Arial MT"/>
              </a:rPr>
              <a:t>running</a:t>
            </a:r>
            <a:r>
              <a:rPr sz="700" spc="90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90A4AD"/>
                </a:solidFill>
                <a:latin typeface="Arial MT"/>
                <a:cs typeface="Arial MT"/>
              </a:rPr>
              <a:t>in</a:t>
            </a:r>
            <a:r>
              <a:rPr sz="700" spc="90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90A4AD"/>
                </a:solidFill>
                <a:latin typeface="Arial MT"/>
                <a:cs typeface="Arial MT"/>
              </a:rPr>
              <a:t>parallel;</a:t>
            </a:r>
            <a:r>
              <a:rPr sz="700" spc="100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90A4AD"/>
                </a:solidFill>
                <a:latin typeface="Arial MT"/>
                <a:cs typeface="Arial MT"/>
              </a:rPr>
              <a:t>5%</a:t>
            </a:r>
            <a:r>
              <a:rPr sz="700" spc="90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spc="135" dirty="0">
                <a:solidFill>
                  <a:srgbClr val="90A4AD"/>
                </a:solidFill>
                <a:latin typeface="Arial MT"/>
                <a:cs typeface="Arial MT"/>
              </a:rPr>
              <a:t>= </a:t>
            </a:r>
            <a:r>
              <a:rPr sz="700" dirty="0">
                <a:solidFill>
                  <a:srgbClr val="90A4AD"/>
                </a:solidFill>
                <a:latin typeface="Arial MT"/>
                <a:cs typeface="Arial MT"/>
              </a:rPr>
              <a:t>fixed</a:t>
            </a:r>
            <a:r>
              <a:rPr sz="700" spc="120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dirty="0">
                <a:solidFill>
                  <a:srgbClr val="90A4AD"/>
                </a:solidFill>
                <a:latin typeface="Arial MT"/>
                <a:cs typeface="Arial MT"/>
              </a:rPr>
              <a:t>coordination</a:t>
            </a:r>
            <a:r>
              <a:rPr sz="700" spc="125" dirty="0">
                <a:solidFill>
                  <a:srgbClr val="90A4AD"/>
                </a:solidFill>
                <a:latin typeface="Arial MT"/>
                <a:cs typeface="Arial MT"/>
              </a:rPr>
              <a:t> </a:t>
            </a:r>
            <a:r>
              <a:rPr sz="700" spc="-10" dirty="0">
                <a:solidFill>
                  <a:srgbClr val="90A4AD"/>
                </a:solidFill>
                <a:latin typeface="Arial MT"/>
                <a:cs typeface="Arial MT"/>
              </a:rPr>
              <a:t>residual.</a:t>
            </a:r>
            <a:endParaRPr sz="700">
              <a:latin typeface="Arial MT"/>
              <a:cs typeface="Arial MT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0" y="3115881"/>
            <a:ext cx="5760085" cy="124460"/>
          </a:xfrm>
          <a:custGeom>
            <a:avLst/>
            <a:gdLst/>
            <a:ahLst/>
            <a:cxnLst/>
            <a:rect l="l" t="t" r="r" b="b"/>
            <a:pathLst>
              <a:path w="5760085" h="124460">
                <a:moveTo>
                  <a:pt x="5759996" y="0"/>
                </a:moveTo>
                <a:lnTo>
                  <a:pt x="0" y="0"/>
                </a:lnTo>
                <a:lnTo>
                  <a:pt x="0" y="124117"/>
                </a:lnTo>
                <a:lnTo>
                  <a:pt x="5759996" y="124117"/>
                </a:lnTo>
                <a:lnTo>
                  <a:pt x="5759996" y="0"/>
                </a:lnTo>
                <a:close/>
              </a:path>
            </a:pathLst>
          </a:custGeom>
          <a:solidFill>
            <a:srgbClr val="E3E7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-12700" y="3104885"/>
            <a:ext cx="4633595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4620260" algn="l"/>
              </a:tabLst>
            </a:pPr>
            <a:r>
              <a:rPr sz="700" b="1" u="heavy" spc="260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"/>
                <a:cs typeface="Arial"/>
              </a:rPr>
              <a:t>  </a:t>
            </a:r>
            <a:r>
              <a:rPr sz="700" b="1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"/>
                <a:cs typeface="Arial"/>
              </a:rPr>
              <a:t>R.</a:t>
            </a:r>
            <a:r>
              <a:rPr sz="700" b="1" u="heavy" spc="90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"/>
                <a:cs typeface="Arial"/>
              </a:rPr>
              <a:t> </a:t>
            </a:r>
            <a:r>
              <a:rPr sz="700" b="1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"/>
                <a:cs typeface="Arial"/>
              </a:rPr>
              <a:t>S.</a:t>
            </a:r>
            <a:r>
              <a:rPr sz="700" b="1" u="heavy" spc="95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"/>
                <a:cs typeface="Arial"/>
              </a:rPr>
              <a:t> </a:t>
            </a:r>
            <a:r>
              <a:rPr sz="700" b="1" u="heavy" spc="-20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"/>
                <a:cs typeface="Arial"/>
              </a:rPr>
              <a:t>Raigada-</a:t>
            </a:r>
            <a:r>
              <a:rPr sz="700" b="1" u="heavy" spc="-10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"/>
                <a:cs typeface="Arial"/>
              </a:rPr>
              <a:t>García</a:t>
            </a:r>
            <a:r>
              <a:rPr sz="700" b="1" u="heavy" spc="85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"/>
                <a:cs typeface="Arial"/>
              </a:rPr>
              <a:t> </a:t>
            </a:r>
            <a:r>
              <a:rPr sz="700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–</a:t>
            </a:r>
            <a:r>
              <a:rPr sz="700" u="heavy" spc="90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 </a:t>
            </a:r>
            <a:r>
              <a:rPr sz="700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DQR:</a:t>
            </a:r>
            <a:r>
              <a:rPr sz="700" u="heavy" spc="85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 </a:t>
            </a:r>
            <a:r>
              <a:rPr sz="700" u="heavy" spc="-10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Wave-</a:t>
            </a:r>
            <a:r>
              <a:rPr sz="700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Based</a:t>
            </a:r>
            <a:r>
              <a:rPr sz="700" u="heavy" spc="90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 </a:t>
            </a:r>
            <a:r>
              <a:rPr sz="700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Dispatch</a:t>
            </a:r>
            <a:r>
              <a:rPr sz="700" u="heavy" spc="85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 </a:t>
            </a:r>
            <a:r>
              <a:rPr sz="700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for</a:t>
            </a:r>
            <a:r>
              <a:rPr sz="700" u="heavy" spc="90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 </a:t>
            </a:r>
            <a:r>
              <a:rPr sz="700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Circuit</a:t>
            </a:r>
            <a:r>
              <a:rPr sz="700" u="heavy" spc="85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 </a:t>
            </a:r>
            <a:r>
              <a:rPr sz="700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Cutting</a:t>
            </a:r>
            <a:r>
              <a:rPr sz="700" u="heavy" spc="85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 </a:t>
            </a:r>
            <a:r>
              <a:rPr sz="700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–</a:t>
            </a:r>
            <a:r>
              <a:rPr sz="700" u="heavy" spc="90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 </a:t>
            </a:r>
            <a:r>
              <a:rPr sz="700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ACM</a:t>
            </a:r>
            <a:r>
              <a:rPr sz="700" u="heavy" spc="85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 </a:t>
            </a:r>
            <a:r>
              <a:rPr sz="700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ICS</a:t>
            </a:r>
            <a:r>
              <a:rPr sz="700" u="heavy" spc="90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 </a:t>
            </a:r>
            <a:r>
              <a:rPr sz="700" u="heavy" spc="-20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2026</a:t>
            </a:r>
            <a:r>
              <a:rPr sz="700" u="heavy" dirty="0">
                <a:solidFill>
                  <a:srgbClr val="1A396B"/>
                </a:solidFill>
                <a:uFill>
                  <a:solidFill>
                    <a:srgbClr val="4CA8B0"/>
                  </a:solidFill>
                </a:uFill>
                <a:latin typeface="Arial MT"/>
                <a:cs typeface="Arial MT"/>
              </a:rPr>
              <a:t>	</a:t>
            </a:r>
            <a:endParaRPr sz="700" dirty="0">
              <a:latin typeface="Arial MT"/>
              <a:cs typeface="Arial MT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5440638" y="3104885"/>
            <a:ext cx="205740" cy="132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700" spc="-10" dirty="0">
                <a:solidFill>
                  <a:srgbClr val="1A396B"/>
                </a:solidFill>
                <a:latin typeface="Arial MT"/>
                <a:cs typeface="Arial MT"/>
              </a:rPr>
              <a:t>4</a:t>
            </a:r>
            <a:r>
              <a:rPr sz="700" spc="-70" dirty="0">
                <a:solidFill>
                  <a:srgbClr val="1A396B"/>
                </a:solidFill>
                <a:latin typeface="Arial MT"/>
                <a:cs typeface="Arial MT"/>
              </a:rPr>
              <a:t> </a:t>
            </a:r>
            <a:r>
              <a:rPr sz="700" spc="185" dirty="0">
                <a:solidFill>
                  <a:srgbClr val="1A396B"/>
                </a:solidFill>
                <a:latin typeface="Arial MT"/>
                <a:cs typeface="Arial MT"/>
              </a:rPr>
              <a:t>/</a:t>
            </a:r>
            <a:r>
              <a:rPr sz="700" spc="-65" dirty="0">
                <a:solidFill>
                  <a:srgbClr val="1A396B"/>
                </a:solidFill>
                <a:latin typeface="Arial MT"/>
                <a:cs typeface="Arial MT"/>
              </a:rPr>
              <a:t> </a:t>
            </a:r>
            <a:r>
              <a:rPr sz="700" spc="-50" dirty="0">
                <a:solidFill>
                  <a:srgbClr val="1A396B"/>
                </a:solidFill>
                <a:latin typeface="Arial MT"/>
                <a:cs typeface="Arial MT"/>
              </a:rPr>
              <a:t>5</a:t>
            </a:r>
            <a:endParaRPr sz="700">
              <a:latin typeface="Arial MT"/>
              <a:cs typeface="Arial MT"/>
            </a:endParaRPr>
          </a:p>
        </p:txBody>
      </p:sp>
    </p:spTree>
  </p:cSld>
  <p:clrMapOvr>
    <a:masterClrMapping/>
  </p:clrMapOvr>
  <p:transition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10" y="-10"/>
            <a:ext cx="5760085" cy="2948940"/>
            <a:chOff x="-10" y="-10"/>
            <a:chExt cx="5760085" cy="2948940"/>
          </a:xfrm>
        </p:grpSpPr>
        <p:sp>
          <p:nvSpPr>
            <p:cNvPr id="3" name="object 3"/>
            <p:cNvSpPr/>
            <p:nvPr/>
          </p:nvSpPr>
          <p:spPr>
            <a:xfrm>
              <a:off x="-10" y="2851241"/>
              <a:ext cx="5760085" cy="97790"/>
            </a:xfrm>
            <a:custGeom>
              <a:avLst/>
              <a:gdLst/>
              <a:ahLst/>
              <a:cxnLst/>
              <a:rect l="l" t="t" r="r" b="b"/>
              <a:pathLst>
                <a:path w="5760085" h="97789">
                  <a:moveTo>
                    <a:pt x="0" y="97197"/>
                  </a:moveTo>
                  <a:lnTo>
                    <a:pt x="0" y="0"/>
                  </a:lnTo>
                  <a:lnTo>
                    <a:pt x="5760073" y="0"/>
                  </a:lnTo>
                  <a:lnTo>
                    <a:pt x="5760073" y="97197"/>
                  </a:lnTo>
                  <a:lnTo>
                    <a:pt x="0" y="97197"/>
                  </a:lnTo>
                  <a:close/>
                </a:path>
              </a:pathLst>
            </a:custGeom>
            <a:solidFill>
              <a:srgbClr val="F47B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2012" y="1537373"/>
              <a:ext cx="127000" cy="9525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5187" y="1730286"/>
              <a:ext cx="120650" cy="1143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12012" y="2055037"/>
              <a:ext cx="1965960" cy="0"/>
            </a:xfrm>
            <a:custGeom>
              <a:avLst/>
              <a:gdLst/>
              <a:ahLst/>
              <a:cxnLst/>
              <a:rect l="l" t="t" r="r" b="b"/>
              <a:pathLst>
                <a:path w="1965960">
                  <a:moveTo>
                    <a:pt x="0" y="0"/>
                  </a:moveTo>
                  <a:lnTo>
                    <a:pt x="1965604" y="0"/>
                  </a:lnTo>
                </a:path>
              </a:pathLst>
            </a:custGeom>
            <a:ln w="6324">
              <a:solidFill>
                <a:srgbClr val="B2EBF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599312" y="897139"/>
            <a:ext cx="1748789" cy="4032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450" spc="130" dirty="0"/>
              <a:t>Thank</a:t>
            </a:r>
            <a:r>
              <a:rPr sz="2450" spc="290" dirty="0"/>
              <a:t> </a:t>
            </a:r>
            <a:r>
              <a:rPr sz="2450" spc="-25" dirty="0"/>
              <a:t>You</a:t>
            </a:r>
            <a:endParaRPr sz="2450"/>
          </a:p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62865" rIns="0" bIns="0" rtlCol="0">
            <a:spAutoFit/>
          </a:bodyPr>
          <a:lstStyle/>
          <a:p>
            <a:pPr marL="290830">
              <a:lnSpc>
                <a:spcPct val="100000"/>
              </a:lnSpc>
              <a:spcBef>
                <a:spcPts val="495"/>
              </a:spcBef>
            </a:pPr>
            <a:r>
              <a:rPr spc="-10" dirty="0">
                <a:hlinkClick r:id="rId4"/>
              </a:rPr>
              <a:t>rraigadag@uoc.edu</a:t>
            </a:r>
          </a:p>
          <a:p>
            <a:pPr marL="290830">
              <a:lnSpc>
                <a:spcPct val="100000"/>
              </a:lnSpc>
              <a:spcBef>
                <a:spcPts val="390"/>
              </a:spcBef>
            </a:pPr>
            <a:r>
              <a:rPr spc="-20" dirty="0"/>
              <a:t>Universitat </a:t>
            </a:r>
            <a:r>
              <a:rPr spc="-10" dirty="0"/>
              <a:t>Oberta </a:t>
            </a:r>
            <a:r>
              <a:rPr spc="-30" dirty="0"/>
              <a:t>de</a:t>
            </a:r>
            <a:r>
              <a:rPr spc="-20" dirty="0"/>
              <a:t> </a:t>
            </a:r>
            <a:r>
              <a:rPr spc="-10" dirty="0"/>
              <a:t>Catalunya</a:t>
            </a:r>
          </a:p>
          <a:p>
            <a:pPr>
              <a:lnSpc>
                <a:spcPct val="100000"/>
              </a:lnSpc>
              <a:spcBef>
                <a:spcPts val="1085"/>
              </a:spcBef>
            </a:pPr>
            <a:endParaRPr spc="-10" dirty="0"/>
          </a:p>
          <a:p>
            <a:pPr marL="12700" marR="5080">
              <a:lnSpc>
                <a:spcPct val="110700"/>
              </a:lnSpc>
            </a:pPr>
            <a:r>
              <a:rPr sz="900" i="1" spc="-55" dirty="0">
                <a:solidFill>
                  <a:srgbClr val="B2EBF2"/>
                </a:solidFill>
                <a:latin typeface="Arial"/>
                <a:cs typeface="Arial"/>
              </a:rPr>
              <a:t>Wave-</a:t>
            </a:r>
            <a:r>
              <a:rPr sz="900" i="1" spc="-35" dirty="0">
                <a:solidFill>
                  <a:srgbClr val="B2EBF2"/>
                </a:solidFill>
                <a:latin typeface="Arial"/>
                <a:cs typeface="Arial"/>
              </a:rPr>
              <a:t>Based</a:t>
            </a:r>
            <a:r>
              <a:rPr sz="900" i="1" spc="15" dirty="0">
                <a:solidFill>
                  <a:srgbClr val="B2EBF2"/>
                </a:solidFill>
                <a:latin typeface="Arial"/>
                <a:cs typeface="Arial"/>
              </a:rPr>
              <a:t> </a:t>
            </a:r>
            <a:r>
              <a:rPr sz="900" i="1" spc="-50" dirty="0">
                <a:solidFill>
                  <a:srgbClr val="B2EBF2"/>
                </a:solidFill>
                <a:latin typeface="Arial"/>
                <a:cs typeface="Arial"/>
              </a:rPr>
              <a:t>Resource</a:t>
            </a:r>
            <a:r>
              <a:rPr sz="900" i="1" spc="20" dirty="0">
                <a:solidFill>
                  <a:srgbClr val="B2EBF2"/>
                </a:solidFill>
                <a:latin typeface="Arial"/>
                <a:cs typeface="Arial"/>
              </a:rPr>
              <a:t> </a:t>
            </a:r>
            <a:r>
              <a:rPr sz="900" i="1" spc="-25" dirty="0">
                <a:solidFill>
                  <a:srgbClr val="B2EBF2"/>
                </a:solidFill>
                <a:latin typeface="Arial"/>
                <a:cs typeface="Arial"/>
              </a:rPr>
              <a:t>Management</a:t>
            </a:r>
            <a:r>
              <a:rPr sz="900" i="1" spc="15" dirty="0">
                <a:solidFill>
                  <a:srgbClr val="B2EBF2"/>
                </a:solidFill>
                <a:latin typeface="Arial"/>
                <a:cs typeface="Arial"/>
              </a:rPr>
              <a:t> </a:t>
            </a:r>
            <a:r>
              <a:rPr sz="900" i="1" dirty="0">
                <a:solidFill>
                  <a:srgbClr val="B2EBF2"/>
                </a:solidFill>
                <a:latin typeface="Arial"/>
                <a:cs typeface="Arial"/>
              </a:rPr>
              <a:t>for</a:t>
            </a:r>
            <a:r>
              <a:rPr sz="900" i="1" spc="20" dirty="0">
                <a:solidFill>
                  <a:srgbClr val="B2EBF2"/>
                </a:solidFill>
                <a:latin typeface="Arial"/>
                <a:cs typeface="Arial"/>
              </a:rPr>
              <a:t> </a:t>
            </a:r>
            <a:r>
              <a:rPr sz="900" i="1" dirty="0">
                <a:solidFill>
                  <a:srgbClr val="B2EBF2"/>
                </a:solidFill>
                <a:latin typeface="Arial"/>
                <a:cs typeface="Arial"/>
              </a:rPr>
              <a:t>Circuit</a:t>
            </a:r>
            <a:r>
              <a:rPr sz="900" i="1" spc="15" dirty="0">
                <a:solidFill>
                  <a:srgbClr val="B2EBF2"/>
                </a:solidFill>
                <a:latin typeface="Arial"/>
                <a:cs typeface="Arial"/>
              </a:rPr>
              <a:t> </a:t>
            </a:r>
            <a:r>
              <a:rPr sz="900" i="1" spc="-10" dirty="0">
                <a:solidFill>
                  <a:srgbClr val="B2EBF2"/>
                </a:solidFill>
                <a:latin typeface="Arial"/>
                <a:cs typeface="Arial"/>
              </a:rPr>
              <a:t>Cutting </a:t>
            </a:r>
            <a:r>
              <a:rPr sz="900" i="1" dirty="0">
                <a:solidFill>
                  <a:srgbClr val="B2EBF2"/>
                </a:solidFill>
                <a:latin typeface="Arial"/>
                <a:cs typeface="Arial"/>
              </a:rPr>
              <a:t>in</a:t>
            </a:r>
            <a:r>
              <a:rPr sz="900" i="1" spc="25" dirty="0">
                <a:solidFill>
                  <a:srgbClr val="B2EBF2"/>
                </a:solidFill>
                <a:latin typeface="Arial"/>
                <a:cs typeface="Arial"/>
              </a:rPr>
              <a:t> </a:t>
            </a:r>
            <a:r>
              <a:rPr sz="900" i="1" spc="-30" dirty="0">
                <a:solidFill>
                  <a:srgbClr val="B2EBF2"/>
                </a:solidFill>
                <a:latin typeface="Arial"/>
                <a:cs typeface="Arial"/>
              </a:rPr>
              <a:t>HPC–</a:t>
            </a:r>
            <a:r>
              <a:rPr sz="900" i="1" spc="-10" dirty="0">
                <a:solidFill>
                  <a:srgbClr val="B2EBF2"/>
                </a:solidFill>
                <a:latin typeface="Arial"/>
                <a:cs typeface="Arial"/>
              </a:rPr>
              <a:t>Quantum</a:t>
            </a:r>
            <a:r>
              <a:rPr sz="900" i="1" spc="25" dirty="0">
                <a:solidFill>
                  <a:srgbClr val="B2EBF2"/>
                </a:solidFill>
                <a:latin typeface="Arial"/>
                <a:cs typeface="Arial"/>
              </a:rPr>
              <a:t> </a:t>
            </a:r>
            <a:r>
              <a:rPr sz="900" i="1" spc="-10" dirty="0">
                <a:solidFill>
                  <a:srgbClr val="B2EBF2"/>
                </a:solidFill>
                <a:latin typeface="Arial"/>
                <a:cs typeface="Arial"/>
              </a:rPr>
              <a:t>Convergence</a:t>
            </a:r>
            <a:endParaRPr sz="900">
              <a:latin typeface="Arial"/>
              <a:cs typeface="Arial"/>
            </a:endParaRPr>
          </a:p>
          <a:p>
            <a:pPr marL="12700" marR="628650">
              <a:lnSpc>
                <a:spcPct val="110700"/>
              </a:lnSpc>
              <a:tabLst>
                <a:tab pos="410209" algn="l"/>
                <a:tab pos="784225" algn="l"/>
                <a:tab pos="1306195" algn="l"/>
              </a:tabLst>
            </a:pPr>
            <a:r>
              <a:rPr sz="900" spc="-55" dirty="0">
                <a:solidFill>
                  <a:srgbClr val="B2EBF2"/>
                </a:solidFill>
              </a:rPr>
              <a:t>Raigada-</a:t>
            </a:r>
            <a:r>
              <a:rPr sz="900" spc="-30" dirty="0">
                <a:solidFill>
                  <a:srgbClr val="B2EBF2"/>
                </a:solidFill>
              </a:rPr>
              <a:t>García;</a:t>
            </a:r>
            <a:r>
              <a:rPr sz="900" dirty="0">
                <a:solidFill>
                  <a:srgbClr val="B2EBF2"/>
                </a:solidFill>
              </a:rPr>
              <a:t> </a:t>
            </a:r>
            <a:r>
              <a:rPr sz="900" spc="-50" dirty="0">
                <a:solidFill>
                  <a:srgbClr val="B2EBF2"/>
                </a:solidFill>
              </a:rPr>
              <a:t>Josep</a:t>
            </a:r>
            <a:r>
              <a:rPr sz="900" spc="5" dirty="0">
                <a:solidFill>
                  <a:srgbClr val="B2EBF2"/>
                </a:solidFill>
              </a:rPr>
              <a:t> </a:t>
            </a:r>
            <a:r>
              <a:rPr sz="900" spc="-10" dirty="0">
                <a:solidFill>
                  <a:srgbClr val="B2EBF2"/>
                </a:solidFill>
              </a:rPr>
              <a:t>Jorba;</a:t>
            </a:r>
            <a:r>
              <a:rPr sz="900" spc="5" dirty="0">
                <a:solidFill>
                  <a:srgbClr val="B2EBF2"/>
                </a:solidFill>
              </a:rPr>
              <a:t> </a:t>
            </a:r>
            <a:r>
              <a:rPr sz="900" spc="-30" dirty="0">
                <a:solidFill>
                  <a:srgbClr val="B2EBF2"/>
                </a:solidFill>
              </a:rPr>
              <a:t>Sergio</a:t>
            </a:r>
            <a:r>
              <a:rPr sz="900" spc="5" dirty="0">
                <a:solidFill>
                  <a:srgbClr val="B2EBF2"/>
                </a:solidFill>
              </a:rPr>
              <a:t> </a:t>
            </a:r>
            <a:r>
              <a:rPr sz="900" spc="-10" dirty="0">
                <a:solidFill>
                  <a:srgbClr val="B2EBF2"/>
                </a:solidFill>
              </a:rPr>
              <a:t>Iserte </a:t>
            </a:r>
            <a:r>
              <a:rPr sz="900" spc="-25" dirty="0">
                <a:solidFill>
                  <a:srgbClr val="B2EBF2"/>
                </a:solidFill>
              </a:rPr>
              <a:t>UOC</a:t>
            </a:r>
            <a:r>
              <a:rPr sz="900" dirty="0">
                <a:solidFill>
                  <a:srgbClr val="B2EBF2"/>
                </a:solidFill>
              </a:rPr>
              <a:t>	</a:t>
            </a:r>
            <a:r>
              <a:rPr sz="900" spc="-25" dirty="0">
                <a:solidFill>
                  <a:srgbClr val="B2EBF2"/>
                </a:solidFill>
              </a:rPr>
              <a:t>BSC</a:t>
            </a:r>
            <a:r>
              <a:rPr sz="900" dirty="0">
                <a:solidFill>
                  <a:srgbClr val="B2EBF2"/>
                </a:solidFill>
              </a:rPr>
              <a:t>	</a:t>
            </a:r>
            <a:r>
              <a:rPr sz="900" spc="-10" dirty="0">
                <a:solidFill>
                  <a:srgbClr val="B2EBF2"/>
                </a:solidFill>
              </a:rPr>
              <a:t>CESGA</a:t>
            </a:r>
            <a:r>
              <a:rPr sz="900" dirty="0">
                <a:solidFill>
                  <a:srgbClr val="B2EBF2"/>
                </a:solidFill>
              </a:rPr>
              <a:t>	—</a:t>
            </a:r>
            <a:r>
              <a:rPr sz="900" spc="215" dirty="0">
                <a:solidFill>
                  <a:srgbClr val="B2EBF2"/>
                </a:solidFill>
              </a:rPr>
              <a:t>  </a:t>
            </a:r>
            <a:r>
              <a:rPr sz="900" spc="-20" dirty="0">
                <a:solidFill>
                  <a:srgbClr val="B2EBF2"/>
                </a:solidFill>
              </a:rPr>
              <a:t>2026</a:t>
            </a:r>
            <a:endParaRPr sz="900"/>
          </a:p>
        </p:txBody>
      </p:sp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845814" y="1235060"/>
            <a:ext cx="1259905" cy="1259905"/>
          </a:xfrm>
          <a:prstGeom prst="rect">
            <a:avLst/>
          </a:prstGeom>
        </p:spPr>
      </p:pic>
    </p:spTree>
  </p:cSld>
  <p:clrMapOvr>
    <a:masterClrMapping/>
  </p:clrMapOvr>
  <p:transition>
    <p:cut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439</Words>
  <Application>Microsoft Office PowerPoint</Application>
  <PresentationFormat>Personalizado</PresentationFormat>
  <Paragraphs>61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3" baseType="lpstr">
      <vt:lpstr>Microsoft JhengHei UI</vt:lpstr>
      <vt:lpstr>Arial</vt:lpstr>
      <vt:lpstr>Arial MT</vt:lpstr>
      <vt:lpstr>Lucida Sans Unicode</vt:lpstr>
      <vt:lpstr>Segoe UI Symbol</vt:lpstr>
      <vt:lpstr>Sitka Text</vt:lpstr>
      <vt:lpstr>Verdana</vt:lpstr>
      <vt:lpstr>Office Theme</vt:lpstr>
      <vt:lpstr>Wave-Based Resource Management</vt:lpstr>
      <vt:lpstr>The Problem</vt:lpstr>
      <vt:lpstr>DQR: Dynamic Queue Router</vt:lpstr>
      <vt:lpstr>Presentación de PowerPoint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Wave-Based Dispatch for Circuit Cutting in Hybrid HPC–Quantum Systems - ACM ICS 2026 · Poster Flash Talk</dc:title>
  <dc:creator>Ricard S. Raigada-García1 Josep Jorba1 Sergio Iserte2[5pt] 1Universitat Oberta de Catalunya 2Barcelona Supercomputing Center</dc:creator>
  <cp:lastModifiedBy>Ricard Santiago Raigada García</cp:lastModifiedBy>
  <cp:revision>1</cp:revision>
  <dcterms:created xsi:type="dcterms:W3CDTF">2026-06-28T15:48:31Z</dcterms:created>
  <dcterms:modified xsi:type="dcterms:W3CDTF">2026-06-28T15:53:20Z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2026-06-27T00:00:00Z</vt:filetime>
  </property>
  <property fmtid="{D5CDD505-2E9C-101B-9397-08002B2CF9AE}" pid="4" name="Creator">
    <vt:lpwstr>LaTeX with Beamer class</vt:lpwstr>
  </property>
  <property fmtid="{D5CDD505-2E9C-101B-9397-08002B2CF9AE}" pid="5" name="LastSaved">
    <vt:filetime>2026-06-28T00:00:00Z</vt:filetime>
  </property>
  <property fmtid="{D5CDD505-2E9C-101B-9397-08002B2CF9AE}" pid="6" name="PTEX.Fullbanner">
    <vt:lpwstr>This is pdfTeX, Version 3.141592653-2.6-1.40.27 (TeX Live 2025) kpathsea version 6.4.1</vt:lpwstr>
  </property>
  <property fmtid="{D5CDD505-2E9C-101B-9397-08002B2CF9AE}" pid="7" name="Producer">
    <vt:lpwstr>pdfTeX-1.40.27</vt:lpwstr>
  </property>
</Properties>
</file>